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handoutMasterIdLst>
    <p:handoutMasterId r:id="rId18"/>
  </p:handoutMasterIdLst>
  <p:sldIdLst>
    <p:sldId id="276" r:id="rId2"/>
    <p:sldId id="275" r:id="rId3"/>
    <p:sldId id="267" r:id="rId4"/>
    <p:sldId id="277" r:id="rId5"/>
    <p:sldId id="261" r:id="rId6"/>
    <p:sldId id="260" r:id="rId7"/>
    <p:sldId id="269" r:id="rId8"/>
    <p:sldId id="270" r:id="rId9"/>
    <p:sldId id="271" r:id="rId10"/>
    <p:sldId id="272" r:id="rId11"/>
    <p:sldId id="274" r:id="rId12"/>
    <p:sldId id="273" r:id="rId13"/>
    <p:sldId id="282" r:id="rId14"/>
    <p:sldId id="278" r:id="rId15"/>
    <p:sldId id="262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>
      <p:cViewPr varScale="1">
        <p:scale>
          <a:sx n="71" d="100"/>
          <a:sy n="71" d="100"/>
        </p:scale>
        <p:origin x="-498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56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E5EDF-910F-4CB5-BF23-2B13DCDCF54D}" type="datetimeFigureOut">
              <a:rPr lang="en-GB" smtClean="0"/>
              <a:pPr/>
              <a:t>27/03/2012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2A3A1-F441-49DF-9506-6E334F56298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F270EFB-FA2E-4C07-814E-470B38840BA8}" type="datetimeFigureOut">
              <a:rPr lang="en-GB" smtClean="0"/>
              <a:pPr/>
              <a:t>27/03/2012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F111D0B-47DF-441B-AFF3-635F0238383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Supporting</a:t>
            </a:r>
            <a:r>
              <a:rPr lang="en-GB" baseline="0" dirty="0" smtClean="0"/>
              <a:t> pupils during their current studies and throughout their future professional and personal lives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11D0B-47DF-441B-AFF3-635F02383830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87306CE-D9AF-49C3-B0B4-4B6F54EFE9B7}" type="datetimeFigureOut">
              <a:rPr lang="en-GB" smtClean="0"/>
              <a:pPr/>
              <a:t>27/03/2012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342AE2-B0AE-45F0-8BB8-F7C928DF370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06CE-D9AF-49C3-B0B4-4B6F54EFE9B7}" type="datetimeFigureOut">
              <a:rPr lang="en-GB" smtClean="0"/>
              <a:pPr/>
              <a:t>27/03/2012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2AE2-B0AE-45F0-8BB8-F7C928DF370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87306CE-D9AF-49C3-B0B4-4B6F54EFE9B7}" type="datetimeFigureOut">
              <a:rPr lang="en-GB" smtClean="0"/>
              <a:pPr/>
              <a:t>27/03/2012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6342AE2-B0AE-45F0-8BB8-F7C928DF370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06CE-D9AF-49C3-B0B4-4B6F54EFE9B7}" type="datetimeFigureOut">
              <a:rPr lang="en-GB" smtClean="0"/>
              <a:pPr/>
              <a:t>27/03/2012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342AE2-B0AE-45F0-8BB8-F7C928DF37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06CE-D9AF-49C3-B0B4-4B6F54EFE9B7}" type="datetimeFigureOut">
              <a:rPr lang="en-GB" smtClean="0"/>
              <a:pPr/>
              <a:t>27/03/2012</a:t>
            </a:fld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6342AE2-B0AE-45F0-8BB8-F7C928DF37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87306CE-D9AF-49C3-B0B4-4B6F54EFE9B7}" type="datetimeFigureOut">
              <a:rPr lang="en-GB" smtClean="0"/>
              <a:pPr/>
              <a:t>27/03/2012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6342AE2-B0AE-45F0-8BB8-F7C928DF37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87306CE-D9AF-49C3-B0B4-4B6F54EFE9B7}" type="datetimeFigureOut">
              <a:rPr lang="en-GB" smtClean="0"/>
              <a:pPr/>
              <a:t>27/03/2012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6342AE2-B0AE-45F0-8BB8-F7C928DF37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06CE-D9AF-49C3-B0B4-4B6F54EFE9B7}" type="datetimeFigureOut">
              <a:rPr lang="en-GB" smtClean="0"/>
              <a:pPr/>
              <a:t>27/03/2012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342AE2-B0AE-45F0-8BB8-F7C928DF370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06CE-D9AF-49C3-B0B4-4B6F54EFE9B7}" type="datetimeFigureOut">
              <a:rPr lang="en-GB" smtClean="0"/>
              <a:pPr/>
              <a:t>27/03/2012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342AE2-B0AE-45F0-8BB8-F7C928DF370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06CE-D9AF-49C3-B0B4-4B6F54EFE9B7}" type="datetimeFigureOut">
              <a:rPr lang="en-GB" smtClean="0"/>
              <a:pPr/>
              <a:t>27/03/2012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342AE2-B0AE-45F0-8BB8-F7C928DF37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87306CE-D9AF-49C3-B0B4-4B6F54EFE9B7}" type="datetimeFigureOut">
              <a:rPr lang="en-GB" smtClean="0"/>
              <a:pPr/>
              <a:t>27/03/2012</a:t>
            </a:fld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6342AE2-B0AE-45F0-8BB8-F7C928DF37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7306CE-D9AF-49C3-B0B4-4B6F54EFE9B7}" type="datetimeFigureOut">
              <a:rPr lang="en-GB" smtClean="0"/>
              <a:pPr/>
              <a:t>27/03/2012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6342AE2-B0AE-45F0-8BB8-F7C928DF370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welshinformationliteracy.org/" TargetMode="Externa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lshinformationliteracy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lip.org.uk/get-involved/advocacy/information-literacy/pages/definition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cilip.org.uk/get-involved/advocacy/information-literacy/pages/skills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292280" cy="82292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y-GB" sz="2400" dirty="0" smtClean="0"/>
              <a:t>Prosiect Llythrennedd Gwybodaeth Cymru</a:t>
            </a:r>
            <a:endParaRPr lang="en-GB" sz="2400" dirty="0" smtClean="0"/>
          </a:p>
          <a:p>
            <a:r>
              <a:rPr lang="en-GB" sz="2400" dirty="0" smtClean="0">
                <a:hlinkClick r:id="rId2"/>
              </a:rPr>
              <a:t>www.welshinformationliteracy.org</a:t>
            </a:r>
            <a:endParaRPr lang="en-GB" sz="2400" dirty="0" smtClean="0"/>
          </a:p>
          <a:p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436984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/>
            </a:r>
            <a:br>
              <a:rPr lang="en-GB" dirty="0" smtClean="0"/>
            </a:br>
            <a:r>
              <a:rPr lang="cy-GB" sz="2400" dirty="0" smtClean="0"/>
              <a:t>Cyflwyniad i lythrennedd gwybodaeth ar gyfer ysgolion </a:t>
            </a:r>
            <a:endParaRPr lang="en-GB" sz="2400" dirty="0"/>
          </a:p>
        </p:txBody>
      </p:sp>
      <p:pic>
        <p:nvPicPr>
          <p:cNvPr id="10" name="Picture Placeholder 9" descr="2408INSPIRE_Treorchy15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4815" b="481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y-GB" dirty="0" smtClean="0"/>
              <a:t/>
            </a:r>
            <a:br>
              <a:rPr lang="cy-GB" dirty="0" smtClean="0"/>
            </a:br>
            <a:r>
              <a:rPr lang="cy-GB" sz="4000" dirty="0" smtClean="0"/>
              <a:t>Beth </a:t>
            </a:r>
            <a:r>
              <a:rPr lang="cy-GB" sz="4000" dirty="0" smtClean="0"/>
              <a:t>yw’r buddion i’ch disgyblion a’ch ysgol?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y-GB" sz="3200" b="1" dirty="0" smtClean="0"/>
              <a:t>7. Osgoi llên-ladrad </a:t>
            </a:r>
            <a:endParaRPr lang="en-GB" sz="2800" dirty="0" smtClean="0"/>
          </a:p>
          <a:p>
            <a:pPr lvl="1"/>
            <a:r>
              <a:rPr lang="cy-GB" sz="2800" dirty="0" smtClean="0"/>
              <a:t>Bydd llythrennedd gwybodaeth yn galluogi disgyblion i ddefnyddio gwybodaeth yn gyfrifol ac yn foesegol </a:t>
            </a:r>
            <a:endParaRPr lang="en-GB" sz="2400" dirty="0" smtClean="0"/>
          </a:p>
          <a:p>
            <a:r>
              <a:rPr lang="cy-GB" sz="3200" b="1" dirty="0" smtClean="0"/>
              <a:t>8. Dinasyddiaeth gymdeithasol</a:t>
            </a:r>
            <a:endParaRPr lang="en-GB" sz="2800" dirty="0" smtClean="0"/>
          </a:p>
          <a:p>
            <a:pPr lvl="1"/>
            <a:r>
              <a:rPr lang="cy-GB" sz="2800" dirty="0" smtClean="0"/>
              <a:t>Mae llythrennedd gwybodaeth yn hanfodol i ddatblygu sgiliau dinasyddiaeth effeithiol ar gyfer addysg a bywyd</a:t>
            </a:r>
            <a:endParaRPr lang="en-GB" sz="2400" dirty="0" smtClean="0"/>
          </a:p>
          <a:p>
            <a:pPr lvl="1"/>
            <a:r>
              <a:rPr lang="cy-GB" sz="2800" dirty="0" smtClean="0"/>
              <a:t>Ar gyfer democratiaeth effeithiol, mae’n rhaid i’ch disgyblion allu chwilio am wybodaeth a’i chymharu, a gwerthuso ei ffynhonnell a’i chynnwys</a:t>
            </a:r>
            <a:endParaRPr lang="en-GB" sz="2400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y-GB" sz="4000" dirty="0" smtClean="0"/>
              <a:t/>
            </a:r>
            <a:br>
              <a:rPr lang="cy-GB" sz="4000" dirty="0" smtClean="0"/>
            </a:br>
            <a:r>
              <a:rPr lang="cy-GB" sz="4000" dirty="0" smtClean="0">
                <a:solidFill>
                  <a:srgbClr val="C00000"/>
                </a:solidFill>
              </a:rPr>
              <a:t>Sut </a:t>
            </a:r>
            <a:r>
              <a:rPr lang="cy-GB" sz="4000" dirty="0" smtClean="0">
                <a:solidFill>
                  <a:srgbClr val="C00000"/>
                </a:solidFill>
              </a:rPr>
              <a:t>bydd llythrennedd gwybodaeth yn gwella eich addysgu?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>
              <a:solidFill>
                <a:schemeClr val="accent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28498" y="1631426"/>
            <a:ext cx="7487002" cy="4634810"/>
            <a:chOff x="828498" y="1631426"/>
            <a:chExt cx="7487002" cy="4634810"/>
          </a:xfrm>
        </p:grpSpPr>
        <p:sp>
          <p:nvSpPr>
            <p:cNvPr id="8" name="Freeform 7"/>
            <p:cNvSpPr/>
            <p:nvPr/>
          </p:nvSpPr>
          <p:spPr>
            <a:xfrm>
              <a:off x="828498" y="1631426"/>
              <a:ext cx="3565239" cy="2139143"/>
            </a:xfrm>
            <a:custGeom>
              <a:avLst/>
              <a:gdLst>
                <a:gd name="connsiteX0" fmla="*/ 0 w 3565239"/>
                <a:gd name="connsiteY0" fmla="*/ 0 h 2139143"/>
                <a:gd name="connsiteX1" fmla="*/ 3565239 w 3565239"/>
                <a:gd name="connsiteY1" fmla="*/ 0 h 2139143"/>
                <a:gd name="connsiteX2" fmla="*/ 3565239 w 3565239"/>
                <a:gd name="connsiteY2" fmla="*/ 2139143 h 2139143"/>
                <a:gd name="connsiteX3" fmla="*/ 0 w 3565239"/>
                <a:gd name="connsiteY3" fmla="*/ 2139143 h 2139143"/>
                <a:gd name="connsiteX4" fmla="*/ 0 w 3565239"/>
                <a:gd name="connsiteY4" fmla="*/ 0 h 213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5239" h="2139143">
                  <a:moveTo>
                    <a:pt x="0" y="0"/>
                  </a:moveTo>
                  <a:lnTo>
                    <a:pt x="3565239" y="0"/>
                  </a:lnTo>
                  <a:lnTo>
                    <a:pt x="3565239" y="2139143"/>
                  </a:lnTo>
                  <a:lnTo>
                    <a:pt x="0" y="213914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y-GB" sz="2400" kern="1200" dirty="0" smtClean="0"/>
                <a:t>Bydd llythrennedd gwybodaeth yn datblygu cyflawniad addysgol eich disgyblion</a:t>
              </a:r>
              <a:r>
                <a:rPr lang="en-GB" sz="2400" kern="1200" dirty="0" smtClean="0"/>
                <a:t> </a:t>
              </a:r>
            </a:p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1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750261" y="1631426"/>
              <a:ext cx="3565239" cy="2139143"/>
            </a:xfrm>
            <a:custGeom>
              <a:avLst/>
              <a:gdLst>
                <a:gd name="connsiteX0" fmla="*/ 0 w 3565239"/>
                <a:gd name="connsiteY0" fmla="*/ 0 h 2139143"/>
                <a:gd name="connsiteX1" fmla="*/ 3565239 w 3565239"/>
                <a:gd name="connsiteY1" fmla="*/ 0 h 2139143"/>
                <a:gd name="connsiteX2" fmla="*/ 3565239 w 3565239"/>
                <a:gd name="connsiteY2" fmla="*/ 2139143 h 2139143"/>
                <a:gd name="connsiteX3" fmla="*/ 0 w 3565239"/>
                <a:gd name="connsiteY3" fmla="*/ 2139143 h 2139143"/>
                <a:gd name="connsiteX4" fmla="*/ 0 w 3565239"/>
                <a:gd name="connsiteY4" fmla="*/ 0 h 213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5239" h="2139143">
                  <a:moveTo>
                    <a:pt x="0" y="0"/>
                  </a:moveTo>
                  <a:lnTo>
                    <a:pt x="3565239" y="0"/>
                  </a:lnTo>
                  <a:lnTo>
                    <a:pt x="3565239" y="2139143"/>
                  </a:lnTo>
                  <a:lnTo>
                    <a:pt x="0" y="213914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y-GB" sz="2400" kern="1200" dirty="0" smtClean="0"/>
                <a:t>Darparu cyfleoedd ar gyfer gwersi </a:t>
              </a:r>
              <a:r>
                <a:rPr lang="cy-GB" sz="2400" kern="1200" dirty="0" err="1" smtClean="0"/>
                <a:t>rhyng</a:t>
              </a:r>
              <a:endParaRPr lang="cy-GB" sz="2400" kern="1200" dirty="0" smtClean="0"/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y-GB" sz="2400" kern="1200" dirty="0" smtClean="0"/>
                <a:t>weithiol a difyr</a:t>
              </a:r>
              <a:endParaRPr lang="en-GB" sz="2400" kern="1200" dirty="0" smtClean="0"/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1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828498" y="4127093"/>
              <a:ext cx="3565239" cy="2139143"/>
            </a:xfrm>
            <a:custGeom>
              <a:avLst/>
              <a:gdLst>
                <a:gd name="connsiteX0" fmla="*/ 0 w 3565239"/>
                <a:gd name="connsiteY0" fmla="*/ 0 h 2139143"/>
                <a:gd name="connsiteX1" fmla="*/ 3565239 w 3565239"/>
                <a:gd name="connsiteY1" fmla="*/ 0 h 2139143"/>
                <a:gd name="connsiteX2" fmla="*/ 3565239 w 3565239"/>
                <a:gd name="connsiteY2" fmla="*/ 2139143 h 2139143"/>
                <a:gd name="connsiteX3" fmla="*/ 0 w 3565239"/>
                <a:gd name="connsiteY3" fmla="*/ 2139143 h 2139143"/>
                <a:gd name="connsiteX4" fmla="*/ 0 w 3565239"/>
                <a:gd name="connsiteY4" fmla="*/ 0 h 213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5239" h="2139143">
                  <a:moveTo>
                    <a:pt x="0" y="0"/>
                  </a:moveTo>
                  <a:lnTo>
                    <a:pt x="3565239" y="0"/>
                  </a:lnTo>
                  <a:lnTo>
                    <a:pt x="3565239" y="2139143"/>
                  </a:lnTo>
                  <a:lnTo>
                    <a:pt x="0" y="213914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100" kern="1200" dirty="0" smtClean="0"/>
            </a:p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y-GB" sz="2100" kern="1200" dirty="0" smtClean="0"/>
                <a:t>Bydd llythrennedd gwybodaeth yn ategu cwricwlwm eich ysgol</a:t>
              </a:r>
              <a:endParaRPr lang="en-GB" sz="2100" kern="1200" dirty="0" smtClean="0"/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1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750261" y="4127093"/>
              <a:ext cx="3565239" cy="2139143"/>
            </a:xfrm>
            <a:custGeom>
              <a:avLst/>
              <a:gdLst>
                <a:gd name="connsiteX0" fmla="*/ 0 w 3565239"/>
                <a:gd name="connsiteY0" fmla="*/ 0 h 2139143"/>
                <a:gd name="connsiteX1" fmla="*/ 3565239 w 3565239"/>
                <a:gd name="connsiteY1" fmla="*/ 0 h 2139143"/>
                <a:gd name="connsiteX2" fmla="*/ 3565239 w 3565239"/>
                <a:gd name="connsiteY2" fmla="*/ 2139143 h 2139143"/>
                <a:gd name="connsiteX3" fmla="*/ 0 w 3565239"/>
                <a:gd name="connsiteY3" fmla="*/ 2139143 h 2139143"/>
                <a:gd name="connsiteX4" fmla="*/ 0 w 3565239"/>
                <a:gd name="connsiteY4" fmla="*/ 0 h 213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5239" h="2139143">
                  <a:moveTo>
                    <a:pt x="0" y="0"/>
                  </a:moveTo>
                  <a:lnTo>
                    <a:pt x="3565239" y="0"/>
                  </a:lnTo>
                  <a:lnTo>
                    <a:pt x="3565239" y="2139143"/>
                  </a:lnTo>
                  <a:lnTo>
                    <a:pt x="0" y="213914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y-GB" sz="2400" kern="1200" dirty="0" smtClean="0"/>
                <a:t>Bydd yn annog eich disgyblion i ddatblygu sgiliau gydol oes</a:t>
              </a:r>
              <a:endParaRPr lang="en-GB" sz="3300" kern="1200" dirty="0"/>
            </a:p>
          </p:txBody>
        </p:sp>
      </p:grpSp>
      <p:pic>
        <p:nvPicPr>
          <p:cNvPr id="6" name="Picture 2" descr="H:\Welsh Information Literacy Project\2508INSPIRE_Glyndwr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996953"/>
            <a:ext cx="1758249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y-GB" sz="4000" dirty="0" smtClean="0">
                <a:solidFill>
                  <a:srgbClr val="C00000"/>
                </a:solidFill>
              </a:rPr>
              <a:t/>
            </a:r>
            <a:br>
              <a:rPr lang="cy-GB" sz="4000" dirty="0" smtClean="0">
                <a:solidFill>
                  <a:srgbClr val="C00000"/>
                </a:solidFill>
              </a:rPr>
            </a:br>
            <a:r>
              <a:rPr lang="cy-GB" sz="4000" dirty="0" smtClean="0">
                <a:solidFill>
                  <a:srgbClr val="C00000"/>
                </a:solidFill>
              </a:rPr>
              <a:t>Enghreifftiau </a:t>
            </a:r>
            <a:r>
              <a:rPr lang="cy-GB" sz="4000" dirty="0" smtClean="0">
                <a:solidFill>
                  <a:srgbClr val="C00000"/>
                </a:solidFill>
              </a:rPr>
              <a:t>o bynciau llythrennedd gwybodaeth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0" y="2420888"/>
            <a:ext cx="4320480" cy="4086944"/>
          </a:xfrm>
        </p:spPr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pPr lvl="1"/>
            <a:r>
              <a:rPr lang="cy-GB" sz="2800" dirty="0" smtClean="0"/>
              <a:t>Cyflwyniad i lyfrgell yr ysgol neu’r gwasanaeth llyfrgelloedd cyhoeddus lleol</a:t>
            </a:r>
            <a:endParaRPr lang="en-GB" sz="2400" dirty="0" smtClean="0"/>
          </a:p>
          <a:p>
            <a:pPr lvl="1"/>
            <a:r>
              <a:rPr lang="cy-GB" sz="2800" dirty="0" smtClean="0"/>
              <a:t>Beth yw llên-ladrad a sut i’w osgoi? </a:t>
            </a:r>
            <a:endParaRPr lang="en-GB" sz="2400" dirty="0" smtClean="0"/>
          </a:p>
          <a:p>
            <a:pPr lvl="1"/>
            <a:r>
              <a:rPr lang="cy-GB" sz="2800" dirty="0" smtClean="0"/>
              <a:t>Pori’r rhyngrwyd – pwysigrwydd gwerthuso adnoddau’r rhyngrwyd yn graff ac </a:t>
            </a:r>
            <a:r>
              <a:rPr lang="cy-GB" sz="2800" dirty="0" err="1" smtClean="0"/>
              <a:t>e-ddiogelwch</a:t>
            </a:r>
            <a:r>
              <a:rPr lang="cy-GB" sz="2800" dirty="0" smtClean="0"/>
              <a:t>  </a:t>
            </a:r>
            <a:endParaRPr lang="en-GB" sz="24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211960" y="2492896"/>
            <a:ext cx="4716016" cy="415895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cy-GB" sz="2800" dirty="0" smtClean="0"/>
              <a:t>Bagloriaeth Cymru – </a:t>
            </a:r>
            <a:endParaRPr lang="en-GB" sz="2400" dirty="0" smtClean="0"/>
          </a:p>
          <a:p>
            <a:pPr lvl="2"/>
            <a:r>
              <a:rPr lang="cy-GB" sz="2400" b="1" dirty="0" smtClean="0"/>
              <a:t>Prosiect annibynnol </a:t>
            </a:r>
            <a:r>
              <a:rPr lang="cy-GB" sz="2400" dirty="0" smtClean="0"/>
              <a:t>ar sail llythrennedd gwybodaeth </a:t>
            </a:r>
            <a:endParaRPr lang="en-GB" sz="2000" dirty="0" smtClean="0"/>
          </a:p>
          <a:p>
            <a:pPr lvl="2"/>
            <a:r>
              <a:rPr lang="cy-GB" sz="2400" dirty="0" smtClean="0"/>
              <a:t>Gellir defnyddio llythrennedd gwybodaeth i ddatblygu ac esbonio </a:t>
            </a:r>
            <a:r>
              <a:rPr lang="cy-GB" sz="2400" b="1" dirty="0" smtClean="0"/>
              <a:t>sgiliau allweddol CBC </a:t>
            </a:r>
            <a:endParaRPr lang="en-GB" sz="2000" dirty="0" smtClean="0"/>
          </a:p>
          <a:p>
            <a:pPr lvl="1"/>
            <a:r>
              <a:rPr lang="cy-GB" sz="2800" dirty="0" smtClean="0"/>
              <a:t>Gyrfaoedd - mae disgyblion yn datblygu a defnyddio sgiliau llythrennedd gwybodaeth i ymchwilio i gyfleoedd o ran gyrfaoedd   </a:t>
            </a:r>
            <a:endParaRPr lang="en-GB" sz="2400" dirty="0" smtClean="0"/>
          </a:p>
          <a:p>
            <a:pPr lvl="1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47500" lnSpcReduction="20000"/>
          </a:bodyPr>
          <a:lstStyle/>
          <a:p>
            <a:endParaRPr lang="en-GB" sz="3200" dirty="0" smtClean="0"/>
          </a:p>
          <a:p>
            <a:pPr lvl="0"/>
            <a:r>
              <a:rPr lang="cy-GB" sz="4400" dirty="0" smtClean="0"/>
              <a:t>Blwyddyn 7-9</a:t>
            </a:r>
            <a:endParaRPr lang="en-GB" sz="4400" dirty="0" smtClean="0"/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solidFill>
            <a:schemeClr val="accent1"/>
          </a:solidFill>
        </p:spPr>
        <p:txBody>
          <a:bodyPr>
            <a:normAutofit fontScale="77500" lnSpcReduction="20000"/>
          </a:bodyPr>
          <a:lstStyle/>
          <a:p>
            <a:pPr lvl="0"/>
            <a:r>
              <a:rPr lang="cy-GB" sz="1400" dirty="0" smtClean="0"/>
              <a:t>Blwyddyn 7-9</a:t>
            </a:r>
            <a:endParaRPr lang="en-GB" sz="1400" dirty="0" smtClean="0"/>
          </a:p>
          <a:p>
            <a:r>
              <a:rPr lang="en-GB" sz="3200" dirty="0" err="1" smtClean="0"/>
              <a:t>Blwyddyn</a:t>
            </a:r>
            <a:r>
              <a:rPr lang="en-GB" sz="3200" dirty="0" smtClean="0"/>
              <a:t> 10-13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y-GB" dirty="0" smtClean="0"/>
              <a:t/>
            </a:r>
            <a:br>
              <a:rPr lang="cy-GB" dirty="0" smtClean="0"/>
            </a:br>
            <a:r>
              <a:rPr lang="cy-GB" dirty="0" smtClean="0"/>
              <a:t>Syniad </a:t>
            </a:r>
            <a:r>
              <a:rPr lang="cy-GB" dirty="0" smtClean="0"/>
              <a:t>am wers Blwyddyn 8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8136904" cy="530120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y-GB" sz="3200" b="1" dirty="0" smtClean="0"/>
              <a:t>Pwnc:</a:t>
            </a:r>
            <a:r>
              <a:rPr lang="cy-GB" sz="3200" dirty="0" smtClean="0"/>
              <a:t> Archwilio</a:t>
            </a:r>
            <a:endParaRPr lang="en-GB" sz="2800" dirty="0" smtClean="0"/>
          </a:p>
          <a:p>
            <a:pPr lvl="0"/>
            <a:r>
              <a:rPr lang="cy-GB" sz="3200" b="1" dirty="0" smtClean="0"/>
              <a:t>Tasg: </a:t>
            </a:r>
            <a:r>
              <a:rPr lang="cy-GB" sz="3200" dirty="0" smtClean="0"/>
              <a:t>Disgyblion i gwblhau ymchwiliad hanesyddol i fforiwr unigol o’u dewis nhw. Mae angen iddyn nhw lunio darlun o’i fywyd cynnar, ei gymhelliant i fynd i fforio, a chanlyniadau ac effaith ei fforiad, amlygu argraffiadau a ffynonellau ar-lein perthnasol, a chyflwyno’r wybodaeth ar </a:t>
            </a:r>
            <a:r>
              <a:rPr lang="cy-GB" sz="3200" dirty="0" err="1" smtClean="0"/>
              <a:t>bio-ciwb</a:t>
            </a:r>
            <a:r>
              <a:rPr lang="cy-GB" sz="3200" dirty="0" smtClean="0"/>
              <a:t> i’w harddangos yn yr ystafell ddosbarth, a bydd un ochr yn cynnwys cyfeiriadau ar gyfer eu ffynonellau. </a:t>
            </a:r>
            <a:endParaRPr lang="en-GB" sz="2800" dirty="0" smtClean="0"/>
          </a:p>
          <a:p>
            <a:pPr lvl="0"/>
            <a:r>
              <a:rPr lang="cy-GB" sz="3200" b="1" dirty="0" smtClean="0"/>
              <a:t>Dyma’r sgiliau llythrennedd gwybodaeth a ddatblygir: </a:t>
            </a:r>
            <a:endParaRPr lang="en-GB" sz="2800" dirty="0" smtClean="0"/>
          </a:p>
          <a:p>
            <a:pPr lvl="1"/>
            <a:r>
              <a:rPr lang="cy-GB" sz="2800" dirty="0" smtClean="0"/>
              <a:t>Mae disgyblion yn ennill ymarfer mewn datblygu a defnyddio cwestiynau ymchwil bach i gyfeirio a strwythuro eu hymchwil </a:t>
            </a:r>
            <a:endParaRPr lang="en-GB" sz="2400" dirty="0" smtClean="0"/>
          </a:p>
          <a:p>
            <a:pPr lvl="1"/>
            <a:r>
              <a:rPr lang="cy-GB" sz="2800" dirty="0" smtClean="0"/>
              <a:t>Mae disgyblion yn datblygu sgiliau mewn sganio ffynonellau ar gyfer gwybodaeth briodol (e.e. gweithgaredd sgimio a sganio)</a:t>
            </a:r>
            <a:endParaRPr lang="en-GB" sz="2400" dirty="0" smtClean="0"/>
          </a:p>
          <a:p>
            <a:pPr lvl="1"/>
            <a:r>
              <a:rPr lang="cy-GB" sz="2800" dirty="0" smtClean="0"/>
              <a:t>Mae disgyblion yn deall yr angen i gasglu gwybodaeth benodol yn systematig o amrywiaeth o ffynonellau (e.e. trwy ddefnyddio gridiau nodiadau) </a:t>
            </a:r>
            <a:endParaRPr lang="en-GB" sz="2400" dirty="0" smtClean="0"/>
          </a:p>
          <a:p>
            <a:pPr lvl="1"/>
            <a:r>
              <a:rPr lang="cy-GB" sz="2800" dirty="0" smtClean="0"/>
              <a:t>Mae disgyblion yn dysgu sut i werthuso gwefannau ac ennill ymwybyddiaeth o’r angen i wirio dilysrwydd eu ffynonellau (e.e. gweithgaredd cychwynnol – mae disgyblion yn gwerthuso 2 wefan a roddir iddyn nhw, ac mae un ohonynt yn safle ffug gyda gwybodaeth anghywir arno, a thrafodaeth ddosbarth i ddilyn) </a:t>
            </a:r>
            <a:endParaRPr lang="en-GB" sz="2400" dirty="0" smtClean="0"/>
          </a:p>
          <a:p>
            <a:r>
              <a:rPr lang="cy-GB" sz="3200" dirty="0" smtClean="0"/>
              <a:t>[Darparwyd y syniad am wers gan </a:t>
            </a:r>
            <a:r>
              <a:rPr lang="cy-GB" sz="3200" dirty="0" err="1" smtClean="0"/>
              <a:t>Liz</a:t>
            </a:r>
            <a:r>
              <a:rPr lang="cy-GB" sz="3200" dirty="0" smtClean="0"/>
              <a:t> Smith, Llyfrgellydd, Ysgol Penfro] </a:t>
            </a:r>
            <a:endParaRPr lang="en-GB" sz="2800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:\Welsh Information Literacy Project\Gowerton-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1029345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48680"/>
            <a:ext cx="4480992" cy="990600"/>
          </a:xfrm>
        </p:spPr>
        <p:txBody>
          <a:bodyPr>
            <a:noAutofit/>
          </a:bodyPr>
          <a:lstStyle/>
          <a:p>
            <a:pPr lvl="0"/>
            <a:r>
              <a:rPr lang="cy-GB" sz="3600" dirty="0" smtClean="0"/>
              <a:t/>
            </a:r>
            <a:br>
              <a:rPr lang="cy-GB" sz="3600" dirty="0" smtClean="0"/>
            </a:br>
            <a:r>
              <a:rPr lang="cy-GB" sz="3600" dirty="0" smtClean="0"/>
              <a:t>Sut </a:t>
            </a:r>
            <a:r>
              <a:rPr lang="cy-GB" sz="3600" dirty="0" smtClean="0"/>
              <a:t>mae cyflwyno llythrennedd gwybodaeth i’ch ystafell ddosbarth? 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600" y="4437112"/>
            <a:ext cx="4032448" cy="23083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cy-GB" sz="2400" dirty="0" smtClean="0"/>
              <a:t>Cydweithiwch </a:t>
            </a:r>
            <a:r>
              <a:rPr lang="cy-GB" sz="2400" dirty="0" smtClean="0"/>
              <a:t>ag athrawon eraill o bynciau gwahanol i fapio llythrennedd gwybodaeth ar draws cwricwlwm yr ysgol</a:t>
            </a:r>
            <a:endParaRPr lang="en-GB" sz="2400" dirty="0" smtClean="0"/>
          </a:p>
          <a:p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548680"/>
            <a:ext cx="3816424" cy="19389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cy-GB" sz="2400" dirty="0" smtClean="0"/>
              <a:t>Dechreuwch trwy gysylltu â llyfrgellydd eich ysgol neu’r gwasanaeth llyfrgelloedd ysgolion - arbenigwyr mewn llythrennedd </a:t>
            </a:r>
            <a:r>
              <a:rPr lang="cy-GB" sz="2400" dirty="0" smtClean="0"/>
              <a:t>gwybodaeth</a:t>
            </a:r>
            <a:endParaRPr lang="en-GB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364088" y="2492896"/>
            <a:ext cx="3384376" cy="29546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cy-GB" sz="2400" dirty="0" smtClean="0"/>
              <a:t>Gweithiwch </a:t>
            </a:r>
            <a:r>
              <a:rPr lang="cy-GB" sz="2400" dirty="0" smtClean="0"/>
              <a:t>mewn partneriaeth â’ch llyfrgell gyhoeddus leol, llyfrgell addysg bellach neu lyfrgell addysg uwch, i ennyn diddordeb disgyblion </a:t>
            </a:r>
            <a:endParaRPr lang="en-GB" sz="24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y-GB" dirty="0" smtClean="0"/>
              <a:t/>
            </a:r>
            <a:br>
              <a:rPr lang="cy-GB" dirty="0" smtClean="0"/>
            </a:br>
            <a:r>
              <a:rPr lang="cy-GB" dirty="0" smtClean="0">
                <a:solidFill>
                  <a:srgbClr val="C00000"/>
                </a:solidFill>
              </a:rPr>
              <a:t>Eisiau </a:t>
            </a:r>
            <a:r>
              <a:rPr lang="cy-GB" dirty="0" smtClean="0">
                <a:solidFill>
                  <a:srgbClr val="C00000"/>
                </a:solidFill>
              </a:rPr>
              <a:t>dysgu mwy? </a:t>
            </a:r>
            <a:r>
              <a:rPr lang="en-GB" dirty="0" smtClean="0">
                <a:solidFill>
                  <a:srgbClr val="C00000"/>
                </a:solidFill>
              </a:rPr>
              <a:t/>
            </a:r>
            <a:br>
              <a:rPr lang="en-GB" dirty="0" smtClean="0">
                <a:solidFill>
                  <a:srgbClr val="C00000"/>
                </a:solidFill>
              </a:rPr>
            </a:b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568952" cy="4781128"/>
          </a:xfrm>
        </p:spPr>
        <p:txBody>
          <a:bodyPr>
            <a:normAutofit fontScale="25000" lnSpcReduction="20000"/>
          </a:bodyPr>
          <a:lstStyle/>
          <a:p>
            <a:r>
              <a:rPr lang="cy-GB" sz="11200" dirty="0" smtClean="0"/>
              <a:t>Yn ystod eich hyfforddiant cychwynnol athrawon, cysylltwch â’ch </a:t>
            </a:r>
            <a:r>
              <a:rPr lang="cy-GB" sz="11200" b="1" dirty="0" smtClean="0"/>
              <a:t>llyfrgellydd pwnc/cyswllt </a:t>
            </a:r>
            <a:r>
              <a:rPr lang="cy-GB" sz="11200" dirty="0" smtClean="0"/>
              <a:t>am fwy o wybodaeth</a:t>
            </a:r>
            <a:endParaRPr lang="en-GB" sz="11200" dirty="0" smtClean="0"/>
          </a:p>
          <a:p>
            <a:r>
              <a:rPr lang="cy-GB" sz="11200" dirty="0" smtClean="0"/>
              <a:t>Cysylltwch â </a:t>
            </a:r>
            <a:r>
              <a:rPr lang="cy-GB" sz="11200" b="1" dirty="0" smtClean="0"/>
              <a:t>llyfrgellydd eich ysgol </a:t>
            </a:r>
            <a:r>
              <a:rPr lang="cy-GB" sz="11200" dirty="0" smtClean="0"/>
              <a:t>neu </a:t>
            </a:r>
            <a:r>
              <a:rPr lang="cy-GB" sz="11200" b="1" dirty="0" smtClean="0"/>
              <a:t>lyfrgellydd y gwasanaeth llyfrgelloedd ysgolion </a:t>
            </a:r>
            <a:r>
              <a:rPr lang="cy-GB" sz="11200" dirty="0" smtClean="0"/>
              <a:t>pan rydych yn dechrau eich swydd addysgu gyntaf</a:t>
            </a:r>
            <a:endParaRPr lang="en-GB" sz="11200" dirty="0" smtClean="0"/>
          </a:p>
          <a:p>
            <a:r>
              <a:rPr lang="cy-GB" sz="11200" dirty="0" smtClean="0"/>
              <a:t>Darganfyddwch fwy ar wefan </a:t>
            </a:r>
            <a:r>
              <a:rPr lang="cy-GB" sz="11200" b="1" dirty="0" smtClean="0"/>
              <a:t>Prosiect Llythrennedd Gwybodaeth Cymru</a:t>
            </a:r>
            <a:r>
              <a:rPr lang="cy-GB" sz="11200" dirty="0" smtClean="0"/>
              <a:t>: w</a:t>
            </a:r>
            <a:r>
              <a:rPr lang="en-GB" sz="11200" dirty="0" smtClean="0">
                <a:hlinkClick r:id="rId2"/>
              </a:rPr>
              <a:t>ww.welshinformationliteracy.org</a:t>
            </a:r>
            <a:endParaRPr lang="en-GB" sz="11200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2200" dirty="0" smtClean="0"/>
          </a:p>
          <a:p>
            <a:pPr>
              <a:buNone/>
            </a:pPr>
            <a:endParaRPr lang="en-GB" sz="2200" dirty="0" smtClean="0"/>
          </a:p>
          <a:p>
            <a:pPr>
              <a:buNone/>
            </a:pPr>
            <a:r>
              <a:rPr lang="cy-GB" sz="500" dirty="0" smtClean="0"/>
              <a:t>(</a:t>
            </a:r>
            <a:r>
              <a:rPr lang="cy-GB" sz="7200" dirty="0" smtClean="0"/>
              <a:t>Lluniau gan Lywodraeth Cymru, Llyfrgelloedd yn Ysbrydoli, 2011) </a:t>
            </a:r>
            <a:endParaRPr lang="en-GB" sz="7200" dirty="0" smtClean="0"/>
          </a:p>
          <a:p>
            <a:pPr>
              <a:buNone/>
            </a:pPr>
            <a:endParaRPr lang="en-GB" sz="7200" dirty="0" smtClean="0"/>
          </a:p>
          <a:p>
            <a:pPr>
              <a:buNone/>
            </a:pPr>
            <a:endParaRPr lang="en-GB" sz="2200" dirty="0" smtClean="0"/>
          </a:p>
          <a:p>
            <a:pPr>
              <a:buNone/>
            </a:pPr>
            <a:r>
              <a:rPr lang="en-GB" sz="3400" dirty="0" smtClean="0"/>
              <a:t>(</a:t>
            </a:r>
            <a:endParaRPr lang="en-GB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y-GB" dirty="0" smtClean="0"/>
              <a:t/>
            </a:r>
            <a:br>
              <a:rPr lang="cy-GB" dirty="0" smtClean="0"/>
            </a:br>
            <a:r>
              <a:rPr lang="cy-GB" dirty="0" smtClean="0"/>
              <a:t>Beth </a:t>
            </a:r>
            <a:r>
              <a:rPr lang="cy-GB" dirty="0" smtClean="0"/>
              <a:t>yw llythrennedd gwybodaeth?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892480" cy="4853136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cy-GB" b="1" i="1" dirty="0" smtClean="0"/>
              <a:t>“Llythrennedd gwybodaeth yw gwybod pryd a pham mae angen gwybodaeth arnoch, ble i ddod i hyd iddi, a sut i’w gwerthuso, ei defnyddio a’i chyfleu mewn modd moesegol”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sz="1800" dirty="0" smtClean="0"/>
              <a:t>	Chartered Institute of Library and Information Professionals (CILIP), </a:t>
            </a:r>
            <a:r>
              <a:rPr lang="en-GB" sz="1800" i="1" dirty="0" smtClean="0"/>
              <a:t>Information literacy: definition</a:t>
            </a:r>
            <a:r>
              <a:rPr lang="en-GB" sz="1800" dirty="0" smtClean="0"/>
              <a:t>, </a:t>
            </a:r>
            <a:r>
              <a:rPr lang="en-GB" sz="1800" dirty="0" smtClean="0">
                <a:hlinkClick r:id="rId2"/>
              </a:rPr>
              <a:t>http://www.cilip.org.uk/get-involved/advocacy/information-literacy/pages/definition.aspx</a:t>
            </a:r>
            <a:r>
              <a:rPr lang="en-GB" sz="1800" dirty="0" smtClean="0"/>
              <a:t>, 2004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y-GB" sz="4000" dirty="0" smtClean="0"/>
              <a:t/>
            </a:r>
            <a:br>
              <a:rPr lang="cy-GB" sz="4000" dirty="0" smtClean="0"/>
            </a:br>
            <a:r>
              <a:rPr lang="cy-GB" sz="4000" dirty="0" smtClean="0"/>
              <a:t>Sgiliau </a:t>
            </a:r>
            <a:r>
              <a:rPr lang="cy-GB" sz="4000" dirty="0" smtClean="0"/>
              <a:t>llythrennedd gwybodaeth craidd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424936" cy="499715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cy-GB" sz="5000" dirty="0" smtClean="0"/>
              <a:t>Bydd unigolyn sy’n llythrennog mewn gwybodaeth yn deall</a:t>
            </a:r>
            <a:r>
              <a:rPr lang="en-GB" sz="3800" dirty="0" smtClean="0"/>
              <a:t>:</a:t>
            </a:r>
            <a:endParaRPr lang="en-GB" sz="3800" dirty="0" smtClean="0"/>
          </a:p>
          <a:p>
            <a:pPr>
              <a:buNone/>
            </a:pPr>
            <a:endParaRPr lang="en-GB" sz="3100" dirty="0" smtClean="0"/>
          </a:p>
          <a:p>
            <a:pPr lvl="0"/>
            <a:r>
              <a:rPr lang="cy-GB" sz="6000" dirty="0" smtClean="0"/>
              <a:t>Yr angen am wybodaeth </a:t>
            </a:r>
            <a:endParaRPr lang="en-GB" sz="6000" dirty="0" smtClean="0"/>
          </a:p>
          <a:p>
            <a:pPr lvl="0"/>
            <a:r>
              <a:rPr lang="cy-GB" sz="6000" dirty="0" smtClean="0"/>
              <a:t>Yr adnoddau sydd ar gael</a:t>
            </a:r>
            <a:endParaRPr lang="en-GB" sz="6000" dirty="0" smtClean="0"/>
          </a:p>
          <a:p>
            <a:pPr lvl="0"/>
            <a:r>
              <a:rPr lang="cy-GB" sz="6000" dirty="0" smtClean="0"/>
              <a:t>Sut i ddod o hyd i wybodaeth </a:t>
            </a:r>
            <a:endParaRPr lang="en-GB" sz="6000" dirty="0" smtClean="0"/>
          </a:p>
          <a:p>
            <a:pPr lvl="0"/>
            <a:r>
              <a:rPr lang="cy-GB" sz="6000" dirty="0" smtClean="0"/>
              <a:t>Yr angen i werthuso canlyniadau </a:t>
            </a:r>
            <a:endParaRPr lang="en-GB" sz="6000" dirty="0" smtClean="0"/>
          </a:p>
          <a:p>
            <a:pPr lvl="0"/>
            <a:r>
              <a:rPr lang="cy-GB" sz="6000" dirty="0" smtClean="0"/>
              <a:t>Sut i weithio gyda chanlyniadau neu eu defnyddio </a:t>
            </a:r>
            <a:endParaRPr lang="en-GB" sz="6000" dirty="0" smtClean="0"/>
          </a:p>
          <a:p>
            <a:pPr lvl="0"/>
            <a:r>
              <a:rPr lang="cy-GB" sz="6000" dirty="0" smtClean="0"/>
              <a:t>Moeseg a chyfrifoldeb defnyddio </a:t>
            </a:r>
            <a:endParaRPr lang="en-GB" sz="6000" dirty="0" smtClean="0"/>
          </a:p>
          <a:p>
            <a:pPr lvl="0"/>
            <a:r>
              <a:rPr lang="cy-GB" sz="6000" dirty="0" smtClean="0"/>
              <a:t>Sut i gyfleu neu rannu canfyddiadau </a:t>
            </a:r>
            <a:endParaRPr lang="en-GB" sz="6000" dirty="0" smtClean="0"/>
          </a:p>
          <a:p>
            <a:pPr lvl="0"/>
            <a:r>
              <a:rPr lang="cy-GB" sz="6000" dirty="0" smtClean="0"/>
              <a:t>Sut i reoli canfyddiadau</a:t>
            </a:r>
            <a:endParaRPr lang="en-GB" sz="6000" dirty="0" smtClean="0"/>
          </a:p>
          <a:p>
            <a:endParaRPr lang="en-GB" sz="3800" dirty="0" smtClean="0"/>
          </a:p>
          <a:p>
            <a:endParaRPr lang="en-GB" sz="3800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CILIP, </a:t>
            </a:r>
            <a:r>
              <a:rPr lang="en-GB" i="1" dirty="0" smtClean="0"/>
              <a:t>Information literacy: the skills</a:t>
            </a:r>
            <a:r>
              <a:rPr lang="en-GB" dirty="0" smtClean="0"/>
              <a:t>, </a:t>
            </a:r>
            <a:r>
              <a:rPr lang="en-GB" dirty="0" smtClean="0">
                <a:hlinkClick r:id="rId2"/>
              </a:rPr>
              <a:t>http://www.cilip.org.uk/get-involved/advocacy/information-literacy/pages/skills.aspx</a:t>
            </a:r>
            <a:r>
              <a:rPr lang="en-GB" dirty="0" smtClean="0"/>
              <a:t>, 2010</a:t>
            </a:r>
            <a:endParaRPr lang="en-GB" dirty="0"/>
          </a:p>
        </p:txBody>
      </p:sp>
      <p:pic>
        <p:nvPicPr>
          <p:cNvPr id="4" name="Picture 3" descr="H:\Welsh Information Literacy Project\2508INSPIRE_Yale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988840"/>
            <a:ext cx="2448045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cy-GB" sz="3200" dirty="0" smtClean="0">
                <a:solidFill>
                  <a:srgbClr val="FF0000"/>
                </a:solidFill>
              </a:rPr>
              <a:t/>
            </a:r>
            <a:br>
              <a:rPr lang="cy-GB" sz="3200" dirty="0" smtClean="0">
                <a:solidFill>
                  <a:srgbClr val="FF0000"/>
                </a:solidFill>
              </a:rPr>
            </a:br>
            <a:r>
              <a:rPr lang="cy-GB" sz="3200" dirty="0" smtClean="0">
                <a:solidFill>
                  <a:srgbClr val="FF0000"/>
                </a:solidFill>
              </a:rPr>
              <a:t>Pam </a:t>
            </a:r>
            <a:r>
              <a:rPr lang="cy-GB" sz="3200" dirty="0" smtClean="0">
                <a:solidFill>
                  <a:srgbClr val="FF0000"/>
                </a:solidFill>
              </a:rPr>
              <a:t>mae angen llythrennedd gwybodaeth ar eich disgyblion? </a:t>
            </a:r>
            <a:r>
              <a:rPr lang="en-GB" sz="3200" dirty="0" smtClean="0">
                <a:solidFill>
                  <a:srgbClr val="FF0000"/>
                </a:solidFill>
              </a:rPr>
              <a:t/>
            </a:r>
            <a:br>
              <a:rPr lang="en-GB" sz="3200" dirty="0" smtClean="0">
                <a:solidFill>
                  <a:srgbClr val="FF0000"/>
                </a:solidFill>
              </a:rPr>
            </a:b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153400" cy="4495800"/>
          </a:xfrm>
        </p:spPr>
        <p:txBody>
          <a:bodyPr anchor="t">
            <a:normAutofit/>
          </a:bodyPr>
          <a:lstStyle/>
          <a:p>
            <a:pPr lvl="0" algn="ctr">
              <a:buFont typeface="Wingdings" pitchFamily="2" charset="2"/>
              <a:buChar char="v"/>
            </a:pPr>
            <a:endParaRPr lang="cy-GB" dirty="0" smtClean="0"/>
          </a:p>
          <a:p>
            <a:pPr lvl="0" algn="ctr">
              <a:buFont typeface="Wingdings" pitchFamily="2" charset="2"/>
              <a:buChar char="v"/>
            </a:pPr>
            <a:r>
              <a:rPr lang="cy-GB" dirty="0" smtClean="0"/>
              <a:t>Mae </a:t>
            </a:r>
            <a:r>
              <a:rPr lang="cy-GB" dirty="0" smtClean="0"/>
              <a:t>gwybodaeth (o ansawdd amrywiol) ar gael yn helaeth yn gynyddol </a:t>
            </a:r>
            <a:endParaRPr lang="en-GB" dirty="0" smtClean="0"/>
          </a:p>
          <a:p>
            <a:pPr lvl="0" algn="ctr">
              <a:buFont typeface="Wingdings" pitchFamily="2" charset="2"/>
              <a:buChar char="v"/>
            </a:pPr>
            <a:r>
              <a:rPr lang="cy-GB" dirty="0" smtClean="0"/>
              <a:t>Mae technolegau newydd wedi arwain at ffyrdd amrywiol o gyflwyno gwybodaeth</a:t>
            </a:r>
            <a:endParaRPr lang="en-GB" dirty="0" smtClean="0"/>
          </a:p>
          <a:p>
            <a:pPr lvl="0" algn="ctr">
              <a:buFont typeface="Wingdings" pitchFamily="2" charset="2"/>
              <a:buChar char="v"/>
            </a:pPr>
            <a:r>
              <a:rPr lang="cy-GB" dirty="0" smtClean="0"/>
              <a:t>Bydd llythrennedd gwybodaeth yn rhoi grym i’ch disgyblion i lywio’r tirlun gwybodaeth hwn sy’n newid 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cy-GB" sz="3200" dirty="0" smtClean="0">
                <a:solidFill>
                  <a:srgbClr val="FF0000"/>
                </a:solidFill>
              </a:rPr>
              <a:t/>
            </a:r>
            <a:br>
              <a:rPr lang="cy-GB" sz="3200" dirty="0" smtClean="0">
                <a:solidFill>
                  <a:srgbClr val="FF0000"/>
                </a:solidFill>
              </a:rPr>
            </a:br>
            <a:r>
              <a:rPr lang="cy-GB" sz="3200" dirty="0" smtClean="0">
                <a:solidFill>
                  <a:srgbClr val="FF0000"/>
                </a:solidFill>
              </a:rPr>
              <a:t>Pam </a:t>
            </a:r>
            <a:r>
              <a:rPr lang="cy-GB" sz="3200" dirty="0" smtClean="0">
                <a:solidFill>
                  <a:srgbClr val="FF0000"/>
                </a:solidFill>
              </a:rPr>
              <a:t>mae angen llythrennedd gwybodaeth ar eich disgyblion?  </a:t>
            </a:r>
            <a:r>
              <a:rPr lang="en-GB" sz="3200" dirty="0" smtClean="0">
                <a:solidFill>
                  <a:srgbClr val="FF0000"/>
                </a:solidFill>
              </a:rPr>
              <a:t/>
            </a:r>
            <a:br>
              <a:rPr lang="en-GB" sz="3200" dirty="0" smtClean="0">
                <a:solidFill>
                  <a:srgbClr val="FF0000"/>
                </a:solidFill>
              </a:rPr>
            </a:b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568952" cy="4495800"/>
          </a:xfrm>
        </p:spPr>
        <p:txBody>
          <a:bodyPr>
            <a:normAutofit lnSpcReduction="10000"/>
          </a:bodyPr>
          <a:lstStyle/>
          <a:p>
            <a:pPr lvl="0"/>
            <a:r>
              <a:rPr lang="cy-GB" dirty="0" smtClean="0"/>
              <a:t>Sylfaenol i </a:t>
            </a:r>
            <a:r>
              <a:rPr lang="cy-GB" b="1" dirty="0" smtClean="0"/>
              <a:t>gyrhaeddiad addysgol </a:t>
            </a:r>
            <a:r>
              <a:rPr lang="cy-GB" dirty="0" smtClean="0"/>
              <a:t>– bydd llythrennedd gwybodaeth yn cynorthwyo disgyblion trwy gydol eu hastudiaethau yn yr ysgol, addysg bellach ac addysg uwch</a:t>
            </a:r>
            <a:endParaRPr lang="en-GB" dirty="0" smtClean="0"/>
          </a:p>
          <a:p>
            <a:pPr lvl="0"/>
            <a:r>
              <a:rPr lang="cy-GB" dirty="0" smtClean="0"/>
              <a:t>Mae llythrennedd gwybodaeth yn cynorthwyo </a:t>
            </a:r>
            <a:r>
              <a:rPr lang="cy-GB" b="1" dirty="0" smtClean="0"/>
              <a:t>dysgu gydol oes</a:t>
            </a:r>
            <a:endParaRPr lang="en-GB" dirty="0" smtClean="0"/>
          </a:p>
          <a:p>
            <a:pPr lvl="0"/>
            <a:r>
              <a:rPr lang="cy-GB" dirty="0" smtClean="0"/>
              <a:t>Mae’n ganolog i gyfleoedd disgyblion i gael </a:t>
            </a:r>
            <a:r>
              <a:rPr lang="cy-GB" b="1" dirty="0" smtClean="0"/>
              <a:t>swydd yn y dyfodol</a:t>
            </a:r>
            <a:endParaRPr lang="en-GB" dirty="0" smtClean="0"/>
          </a:p>
          <a:p>
            <a:pPr lvl="0"/>
            <a:r>
              <a:rPr lang="cy-GB" dirty="0" smtClean="0"/>
              <a:t>Gall diffyg sgiliau llythrennedd gwybodaeth arwain at </a:t>
            </a:r>
            <a:r>
              <a:rPr lang="cy-GB" b="1" dirty="0" err="1" smtClean="0"/>
              <a:t>allgáu</a:t>
            </a:r>
            <a:r>
              <a:rPr lang="cy-GB" b="1" dirty="0" smtClean="0"/>
              <a:t> cymdeithasol a </a:t>
            </a:r>
            <a:r>
              <a:rPr lang="cy-GB" b="1" dirty="0" err="1" smtClean="0"/>
              <a:t>dadrymuso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H:\Welsh Information Literacy Project\SwanseaMetro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9139" y="0"/>
            <a:ext cx="1028794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4077072"/>
            <a:ext cx="3456384" cy="22159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y-GB" sz="2400" dirty="0" smtClean="0"/>
              <a:t>Y camsyniad bod cynefindra'r “genhedlaeth Google” â thechnoleg gymdeithasol = llythrennedd gwybodaeth</a:t>
            </a:r>
            <a:endParaRPr lang="en-GB" sz="2400" dirty="0" smtClean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3749457"/>
            <a:ext cx="2448272" cy="31085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y-GB" sz="2800" dirty="0" smtClean="0"/>
              <a:t>Bydd sgiliau llythrennedd gwybodaeth eich disgyblion yn amrywio’n sylweddol</a:t>
            </a:r>
            <a:endParaRPr lang="en-GB" sz="2800" dirty="0" smtClean="0"/>
          </a:p>
          <a:p>
            <a:endParaRPr lang="en-GB" sz="2800" dirty="0"/>
          </a:p>
        </p:txBody>
      </p:sp>
      <p:sp>
        <p:nvSpPr>
          <p:cNvPr id="10" name="Notched Right Arrow 9"/>
          <p:cNvSpPr/>
          <p:nvPr/>
        </p:nvSpPr>
        <p:spPr>
          <a:xfrm>
            <a:off x="3563888" y="4005064"/>
            <a:ext cx="3024336" cy="23762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139952" y="4869160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800" dirty="0" smtClean="0">
                <a:solidFill>
                  <a:schemeClr val="bg1"/>
                </a:solidFill>
              </a:rPr>
              <a:t>Fodd bynnag… </a:t>
            </a:r>
            <a:endParaRPr lang="en-GB" sz="2800" dirty="0" smtClean="0">
              <a:solidFill>
                <a:schemeClr val="bg1"/>
              </a:solidFill>
            </a:endParaRPr>
          </a:p>
          <a:p>
            <a:endParaRPr lang="en-GB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y-GB" sz="4000" dirty="0" smtClean="0">
                <a:solidFill>
                  <a:srgbClr val="00B0F0"/>
                </a:solidFill>
              </a:rPr>
              <a:t/>
            </a:r>
            <a:br>
              <a:rPr lang="cy-GB" sz="4000" dirty="0" smtClean="0">
                <a:solidFill>
                  <a:srgbClr val="00B0F0"/>
                </a:solidFill>
              </a:rPr>
            </a:br>
            <a:r>
              <a:rPr lang="cy-GB" sz="4000" dirty="0" smtClean="0">
                <a:solidFill>
                  <a:srgbClr val="00B0F0"/>
                </a:solidFill>
              </a:rPr>
              <a:t>Beth </a:t>
            </a:r>
            <a:r>
              <a:rPr lang="cy-GB" sz="4000" dirty="0" smtClean="0">
                <a:solidFill>
                  <a:srgbClr val="00B0F0"/>
                </a:solidFill>
              </a:rPr>
              <a:t>yw’r buddion i’ch disgyblion a’ch ysgol?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y-GB" sz="3200" b="1" dirty="0" smtClean="0"/>
              <a:t>1. Cynorthwyo dysgu annibynnol</a:t>
            </a:r>
            <a:endParaRPr lang="en-GB" sz="2800" dirty="0" smtClean="0"/>
          </a:p>
          <a:p>
            <a:pPr lvl="1"/>
            <a:r>
              <a:rPr lang="cy-GB" sz="2800" dirty="0" smtClean="0"/>
              <a:t>Mae llythrennedd gwybodaeth yn annog yr ymchwil a’r sgiliau gwerthuso hanfodol sy’n ganolog i ddysgu annibynnol </a:t>
            </a:r>
            <a:endParaRPr lang="en-GB" sz="2400" dirty="0" smtClean="0"/>
          </a:p>
          <a:p>
            <a:r>
              <a:rPr lang="cy-GB" sz="3200" b="1" dirty="0" smtClean="0"/>
              <a:t>2. Fframwaith sgiliau ar gyfer plant a phobl ifanc 3 i 19 mlwydd oed</a:t>
            </a:r>
            <a:endParaRPr lang="en-GB" sz="2800" dirty="0" smtClean="0"/>
          </a:p>
          <a:p>
            <a:pPr lvl="1"/>
            <a:r>
              <a:rPr lang="cy-GB" sz="2800" dirty="0" smtClean="0"/>
              <a:t>Mae llythrennedd gwybodaeth yn cyflwyno rhannau o’r Fframwaith Sgiliau </a:t>
            </a:r>
            <a:endParaRPr lang="en-GB" sz="2400" dirty="0" smtClean="0"/>
          </a:p>
          <a:p>
            <a:pPr lvl="1"/>
            <a:r>
              <a:rPr lang="cy-GB" sz="2800" dirty="0" smtClean="0"/>
              <a:t>Er enghraifft, mae holl amcanion dysgu “Cyflwyno </a:t>
            </a:r>
            <a:r>
              <a:rPr lang="cy-GB" sz="2800" dirty="0" err="1" smtClean="0"/>
              <a:t>TGCh</a:t>
            </a:r>
            <a:r>
              <a:rPr lang="cy-GB" sz="2800" dirty="0" smtClean="0"/>
              <a:t>” wedi’u seilio ar egwyddorion llythrennedd gwybodaeth </a:t>
            </a:r>
            <a:endParaRPr lang="en-GB" sz="2400" dirty="0" smtClean="0"/>
          </a:p>
          <a:p>
            <a:pPr>
              <a:buNone/>
            </a:pP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y-GB" sz="4000" dirty="0" smtClean="0"/>
              <a:t/>
            </a:r>
            <a:br>
              <a:rPr lang="cy-GB" sz="4000" dirty="0" smtClean="0"/>
            </a:br>
            <a:r>
              <a:rPr lang="cy-GB" sz="4000" dirty="0" smtClean="0"/>
              <a:t>Beth </a:t>
            </a:r>
            <a:r>
              <a:rPr lang="cy-GB" sz="4000" dirty="0" smtClean="0"/>
              <a:t>yw’r buddion i’ch disgyblion a’ch ysgol?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y-GB" sz="3200" b="1" dirty="0" smtClean="0"/>
              <a:t>3. Sgiliau llythrennedd</a:t>
            </a:r>
            <a:endParaRPr lang="en-GB" sz="2800" dirty="0" smtClean="0"/>
          </a:p>
          <a:p>
            <a:pPr lvl="1"/>
            <a:r>
              <a:rPr lang="cy-GB" sz="2800" dirty="0" smtClean="0"/>
              <a:t>Mae llythrennedd gwybodaeth yn datblygu sgiliau llythrennedd disgyblion</a:t>
            </a:r>
            <a:endParaRPr lang="en-GB" sz="2400" dirty="0" smtClean="0"/>
          </a:p>
          <a:p>
            <a:pPr lvl="1"/>
            <a:r>
              <a:rPr lang="cy-GB" sz="2800" dirty="0" smtClean="0"/>
              <a:t>Mae sgiliau darllen yn cael eu hymarfer mewn tasgau wrth chwilio am wybodaeth </a:t>
            </a:r>
            <a:endParaRPr lang="en-GB" sz="2400" dirty="0" smtClean="0"/>
          </a:p>
          <a:p>
            <a:pPr lvl="1"/>
            <a:r>
              <a:rPr lang="cy-GB" sz="2800" dirty="0" smtClean="0"/>
              <a:t>Mae sgiliau ysgrifennu’n cael eu hatgyfnerthu wrth recordio a chyflwyno gwybodaeth </a:t>
            </a:r>
            <a:endParaRPr lang="en-GB" sz="2400" dirty="0" smtClean="0"/>
          </a:p>
          <a:p>
            <a:r>
              <a:rPr lang="cy-GB" sz="3200" b="1" dirty="0" smtClean="0"/>
              <a:t>4. Pontio</a:t>
            </a:r>
            <a:endParaRPr lang="en-GB" sz="2800" dirty="0" smtClean="0"/>
          </a:p>
          <a:p>
            <a:pPr lvl="1"/>
            <a:r>
              <a:rPr lang="cy-GB" sz="2800" dirty="0" smtClean="0"/>
              <a:t>Mae llythrennedd gwybodaeth yn cynorthwyo disgyblion i bontio rhwng cyfnodau allweddol a sectorau </a:t>
            </a:r>
            <a:endParaRPr lang="en-GB" sz="2400" dirty="0" smtClean="0"/>
          </a:p>
          <a:p>
            <a:pPr>
              <a:buNone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53400" cy="990600"/>
          </a:xfrm>
        </p:spPr>
        <p:txBody>
          <a:bodyPr>
            <a:normAutofit fontScale="90000"/>
          </a:bodyPr>
          <a:lstStyle/>
          <a:p>
            <a:pPr lvl="0"/>
            <a:r>
              <a:rPr lang="cy-GB" dirty="0" smtClean="0"/>
              <a:t/>
            </a:r>
            <a:br>
              <a:rPr lang="cy-GB" dirty="0" smtClean="0"/>
            </a:br>
            <a:r>
              <a:rPr lang="cy-GB" sz="4000" dirty="0" smtClean="0"/>
              <a:t>Beth </a:t>
            </a:r>
            <a:r>
              <a:rPr lang="cy-GB" sz="4000" dirty="0" smtClean="0"/>
              <a:t>yw’r buddion i’ch disgyblion a’ch ysgol?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y-GB" sz="3200" b="1" dirty="0" smtClean="0"/>
              <a:t>5. Cynhwysiad digidol</a:t>
            </a:r>
            <a:endParaRPr lang="en-GB" sz="2800" dirty="0" smtClean="0"/>
          </a:p>
          <a:p>
            <a:pPr lvl="1"/>
            <a:r>
              <a:rPr lang="cy-GB" sz="2800" dirty="0" smtClean="0"/>
              <a:t>Mae disgyblion sy’n dod o hyd i wybodaeth a’i chyfnewid gan ddefnyddio dulliau digidol yn cael eu cynnwys yn ddigidol. Maen nhw wedi cael eu grymuso i elwa o’r manteision ariannol, economaidd a chymdeithasol y gall y rhyngrwyd eu cynnig</a:t>
            </a:r>
            <a:endParaRPr lang="en-GB" sz="2400" dirty="0" smtClean="0"/>
          </a:p>
          <a:p>
            <a:r>
              <a:rPr lang="cy-GB" sz="3200" b="1" dirty="0" smtClean="0"/>
              <a:t>6. </a:t>
            </a:r>
            <a:r>
              <a:rPr lang="cy-GB" sz="3200" b="1" dirty="0" err="1" smtClean="0"/>
              <a:t>E-ddiogelwch</a:t>
            </a:r>
            <a:endParaRPr lang="en-GB" sz="2800" dirty="0" smtClean="0"/>
          </a:p>
          <a:p>
            <a:pPr lvl="1"/>
            <a:r>
              <a:rPr lang="cy-GB" sz="2800" dirty="0" smtClean="0"/>
              <a:t>Mae disgyblion yn gallu diogelu eu hunain yn well ar-lein os oes ganddyn nhw sgiliau gwerthuso hanfodol llythrennedd gwybodaeth </a:t>
            </a:r>
            <a:endParaRPr lang="en-GB" sz="2400" dirty="0" smtClean="0"/>
          </a:p>
          <a:p>
            <a:pPr marL="898525" indent="-365125">
              <a:tabLst>
                <a:tab pos="898525" algn="l"/>
              </a:tabLst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1282</TotalTime>
  <Words>906</Words>
  <Application>Microsoft Office PowerPoint</Application>
  <PresentationFormat>On-screen Show (4:3)</PresentationFormat>
  <Paragraphs>108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Median</vt:lpstr>
      <vt:lpstr> Cyflwyniad i lythrennedd gwybodaeth ar gyfer ysgolion </vt:lpstr>
      <vt:lpstr> Beth yw llythrennedd gwybodaeth?  </vt:lpstr>
      <vt:lpstr> Sgiliau llythrennedd gwybodaeth craidd  </vt:lpstr>
      <vt:lpstr> Pam mae angen llythrennedd gwybodaeth ar eich disgyblion?  </vt:lpstr>
      <vt:lpstr> Pam mae angen llythrennedd gwybodaeth ar eich disgyblion?   </vt:lpstr>
      <vt:lpstr>Slide 6</vt:lpstr>
      <vt:lpstr> Beth yw’r buddion i’ch disgyblion a’ch ysgol?  </vt:lpstr>
      <vt:lpstr> Beth yw’r buddion i’ch disgyblion a’ch ysgol?  </vt:lpstr>
      <vt:lpstr> Beth yw’r buddion i’ch disgyblion a’ch ysgol?  </vt:lpstr>
      <vt:lpstr> Beth yw’r buddion i’ch disgyblion a’ch ysgol?  </vt:lpstr>
      <vt:lpstr> Sut bydd llythrennedd gwybodaeth yn gwella eich addysgu?  </vt:lpstr>
      <vt:lpstr> Enghreifftiau o bynciau llythrennedd gwybodaeth  </vt:lpstr>
      <vt:lpstr> Syniad am wers Blwyddyn 8  </vt:lpstr>
      <vt:lpstr> Sut mae cyflwyno llythrennedd gwybodaeth i’ch ystafell ddosbarth?  </vt:lpstr>
      <vt:lpstr> Eisiau dysgu mwy?  </vt:lpstr>
    </vt:vector>
  </TitlesOfParts>
  <Company>Cardiff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sisslp1</dc:creator>
  <cp:lastModifiedBy>sisleh</cp:lastModifiedBy>
  <cp:revision>361</cp:revision>
  <dcterms:created xsi:type="dcterms:W3CDTF">2011-12-12T14:22:08Z</dcterms:created>
  <dcterms:modified xsi:type="dcterms:W3CDTF">2012-03-27T10:02:31Z</dcterms:modified>
</cp:coreProperties>
</file>