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6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649" autoAdjust="0"/>
  </p:normalViewPr>
  <p:slideViewPr>
    <p:cSldViewPr>
      <p:cViewPr>
        <p:scale>
          <a:sx n="37" d="100"/>
          <a:sy n="37" d="100"/>
        </p:scale>
        <p:origin x="-145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1BCEDA-FC3C-4CF7-A2C1-B09F88422941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0451A-EEFC-454B-9A9B-37786485FA9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baseline="0" dirty="0" smtClean="0"/>
              <a:t>This presentation shows ten key benefits of information literacy for schools and, more importantly, their pupils. </a:t>
            </a:r>
          </a:p>
          <a:p>
            <a:pPr algn="just"/>
            <a:endParaRPr lang="en-GB" baseline="0" dirty="0" smtClean="0"/>
          </a:p>
          <a:p>
            <a:pPr algn="just"/>
            <a:r>
              <a:rPr lang="en-GB" baseline="0" dirty="0" smtClean="0"/>
              <a:t>The ten benefits in this presentation are not listed in </a:t>
            </a:r>
            <a:r>
              <a:rPr lang="en-GB" baseline="0" dirty="0" smtClean="0"/>
              <a:t>order of </a:t>
            </a:r>
            <a:r>
              <a:rPr lang="en-GB" baseline="0" dirty="0" smtClean="0"/>
              <a:t>priority - the </a:t>
            </a:r>
            <a:r>
              <a:rPr lang="en-GB" baseline="0" dirty="0" smtClean="0"/>
              <a:t>priority is for you to decide.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Plagiarism has become an increasingly important topic in recent years due to the abundance of information and means of accessing it. </a:t>
            </a:r>
          </a:p>
          <a:p>
            <a:pPr>
              <a:buNone/>
            </a:pPr>
            <a:endParaRPr lang="en-GB" sz="1200" dirty="0" smtClean="0"/>
          </a:p>
          <a:p>
            <a:r>
              <a:rPr lang="en-GB" sz="1200" dirty="0" smtClean="0"/>
              <a:t>Without </a:t>
            </a:r>
            <a:r>
              <a:rPr lang="en-GB" sz="1200" dirty="0" smtClean="0"/>
              <a:t>sufficient</a:t>
            </a:r>
            <a:r>
              <a:rPr lang="en-GB" sz="1200" baseline="0" dirty="0" smtClean="0"/>
              <a:t> </a:t>
            </a:r>
            <a:r>
              <a:rPr lang="en-GB" sz="1200" dirty="0" smtClean="0"/>
              <a:t>information </a:t>
            </a:r>
            <a:r>
              <a:rPr lang="en-GB" sz="1200" dirty="0" smtClean="0"/>
              <a:t>literacy skills and </a:t>
            </a:r>
            <a:r>
              <a:rPr lang="en-GB" sz="1200" dirty="0" smtClean="0"/>
              <a:t>techniques,</a:t>
            </a:r>
            <a:r>
              <a:rPr lang="en-GB" sz="1200" baseline="0" dirty="0" smtClean="0"/>
              <a:t> </a:t>
            </a:r>
            <a:r>
              <a:rPr lang="en-GB" sz="1200" dirty="0" smtClean="0"/>
              <a:t>students </a:t>
            </a:r>
            <a:r>
              <a:rPr lang="en-GB" sz="1200" dirty="0" smtClean="0"/>
              <a:t>are frequently open to allegations of plagiarism and the consequences can be </a:t>
            </a:r>
            <a:r>
              <a:rPr lang="en-GB" sz="1200" dirty="0" smtClean="0"/>
              <a:t>serious. 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Information literacy is essential to developing effective citizenship skills for</a:t>
            </a:r>
            <a:r>
              <a:rPr lang="en-GB" sz="1200" baseline="0" dirty="0" smtClean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education and for life. </a:t>
            </a: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r>
              <a:rPr lang="en-GB" sz="1200" dirty="0" smtClean="0">
                <a:solidFill>
                  <a:schemeClr val="bg1"/>
                </a:solidFill>
              </a:rPr>
              <a:t>Your</a:t>
            </a:r>
            <a:r>
              <a:rPr lang="en-GB" sz="1200" baseline="0" dirty="0" smtClean="0">
                <a:solidFill>
                  <a:schemeClr val="bg1"/>
                </a:solidFill>
              </a:rPr>
              <a:t> pupils must </a:t>
            </a:r>
            <a:r>
              <a:rPr lang="en-GB" sz="1200" dirty="0" smtClean="0">
                <a:solidFill>
                  <a:schemeClr val="bg1"/>
                </a:solidFill>
              </a:rPr>
              <a:t>be </a:t>
            </a:r>
            <a:r>
              <a:rPr lang="en-GB" sz="1200" dirty="0" smtClean="0">
                <a:solidFill>
                  <a:schemeClr val="bg1"/>
                </a:solidFill>
              </a:rPr>
              <a:t>able to seek and compare </a:t>
            </a:r>
            <a:r>
              <a:rPr lang="en-GB" sz="1200" dirty="0" smtClean="0">
                <a:solidFill>
                  <a:schemeClr val="bg1"/>
                </a:solidFill>
              </a:rPr>
              <a:t>information</a:t>
            </a:r>
            <a:r>
              <a:rPr lang="en-GB" sz="1200" baseline="0" dirty="0" smtClean="0">
                <a:solidFill>
                  <a:schemeClr val="bg1"/>
                </a:solidFill>
              </a:rPr>
              <a:t> and </a:t>
            </a:r>
            <a:r>
              <a:rPr lang="en-GB" sz="1200" dirty="0" smtClean="0">
                <a:solidFill>
                  <a:schemeClr val="bg1"/>
                </a:solidFill>
              </a:rPr>
              <a:t>evaluate </a:t>
            </a:r>
            <a:r>
              <a:rPr lang="en-GB" sz="1200" dirty="0" smtClean="0">
                <a:solidFill>
                  <a:schemeClr val="bg1"/>
                </a:solidFill>
              </a:rPr>
              <a:t>its source and content </a:t>
            </a:r>
            <a:r>
              <a:rPr lang="en-GB" sz="1200" dirty="0" smtClean="0">
                <a:solidFill>
                  <a:schemeClr val="bg1"/>
                </a:solidFill>
              </a:rPr>
              <a:t>to </a:t>
            </a:r>
            <a:r>
              <a:rPr lang="en-GB" sz="1200" dirty="0" smtClean="0">
                <a:solidFill>
                  <a:schemeClr val="bg1"/>
                </a:solidFill>
              </a:rPr>
              <a:t>engage in </a:t>
            </a:r>
            <a:r>
              <a:rPr lang="en-GB" sz="1200" dirty="0" smtClean="0">
                <a:solidFill>
                  <a:schemeClr val="bg1"/>
                </a:solidFill>
              </a:rPr>
              <a:t>e-democracy. </a:t>
            </a:r>
            <a:endParaRPr lang="en-GB" sz="1200" dirty="0" smtClean="0">
              <a:solidFill>
                <a:schemeClr val="bg1"/>
              </a:solidFill>
            </a:endParaRPr>
          </a:p>
          <a:p>
            <a:endParaRPr lang="en-GB" sz="1200" dirty="0" smtClean="0">
              <a:solidFill>
                <a:schemeClr val="bg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You have the specialist expertise and resources already in house waiting to be used</a:t>
            </a:r>
            <a:r>
              <a:rPr lang="en-GB" sz="1200" baseline="0" dirty="0" smtClean="0">
                <a:solidFill>
                  <a:schemeClr val="bg1"/>
                </a:solidFill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lang="en-GB" sz="1200" baseline="0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Your </a:t>
            </a:r>
            <a:r>
              <a:rPr lang="en-GB" sz="1200" b="1" dirty="0" smtClean="0">
                <a:solidFill>
                  <a:schemeClr val="bg1"/>
                </a:solidFill>
              </a:rPr>
              <a:t>school</a:t>
            </a:r>
            <a:r>
              <a:rPr lang="en-GB" sz="1200" b="1" baseline="0" dirty="0" smtClean="0">
                <a:solidFill>
                  <a:schemeClr val="bg1"/>
                </a:solidFill>
              </a:rPr>
              <a:t> </a:t>
            </a:r>
            <a:r>
              <a:rPr lang="en-GB" sz="1200" b="1" dirty="0" smtClean="0">
                <a:solidFill>
                  <a:schemeClr val="bg1"/>
                </a:solidFill>
              </a:rPr>
              <a:t>librarian / schools library</a:t>
            </a:r>
            <a:r>
              <a:rPr lang="en-GB" sz="1200" b="1" baseline="0" dirty="0" smtClean="0">
                <a:solidFill>
                  <a:schemeClr val="bg1"/>
                </a:solidFill>
              </a:rPr>
              <a:t> service librarian</a:t>
            </a:r>
            <a:r>
              <a:rPr lang="en-GB" sz="1200" b="1" dirty="0" smtClean="0">
                <a:solidFill>
                  <a:schemeClr val="bg1"/>
                </a:solidFill>
              </a:rPr>
              <a:t> </a:t>
            </a:r>
            <a:r>
              <a:rPr lang="en-GB" sz="1200" dirty="0" smtClean="0">
                <a:solidFill>
                  <a:schemeClr val="bg1"/>
                </a:solidFill>
              </a:rPr>
              <a:t>is trained and experienced in information literacy and can support</a:t>
            </a:r>
            <a:r>
              <a:rPr lang="en-GB" sz="1200" baseline="0" dirty="0" smtClean="0">
                <a:solidFill>
                  <a:schemeClr val="bg1"/>
                </a:solidFill>
              </a:rPr>
              <a:t> you through paired teaching in the library</a:t>
            </a:r>
            <a:r>
              <a:rPr lang="en-GB" sz="1200" dirty="0" smtClean="0">
                <a:solidFill>
                  <a:schemeClr val="bg1"/>
                </a:solidFill>
              </a:rPr>
              <a:t>. The skills, resources and support are there to help you 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achieve the benefits of information literacy for your classes and pupils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Why</a:t>
            </a:r>
            <a:r>
              <a:rPr lang="en-GB" sz="1200" baseline="0" dirty="0" smtClean="0">
                <a:solidFill>
                  <a:schemeClr val="bg1"/>
                </a:solidFill>
              </a:rPr>
              <a:t> not contact your librarian and talk about how they can support you by embedding information literacy skills in your classes next research project?</a:t>
            </a:r>
            <a:endParaRPr lang="en-GB" sz="12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>
                <a:solidFill>
                  <a:schemeClr val="accent1"/>
                </a:solidFill>
              </a:rPr>
              <a:t>Thank you.</a:t>
            </a:r>
            <a:r>
              <a:rPr lang="en-GB" sz="1200" baseline="0" dirty="0" smtClean="0">
                <a:solidFill>
                  <a:schemeClr val="accent1"/>
                </a:solidFill>
              </a:rPr>
              <a:t> </a:t>
            </a:r>
            <a:r>
              <a:rPr lang="en-GB" sz="1200" dirty="0" smtClean="0">
                <a:solidFill>
                  <a:schemeClr val="accent1"/>
                </a:solidFill>
              </a:rPr>
              <a:t>Want</a:t>
            </a:r>
            <a:r>
              <a:rPr lang="en-GB" sz="1200" baseline="0" dirty="0" smtClean="0">
                <a:solidFill>
                  <a:schemeClr val="accent1"/>
                </a:solidFill>
              </a:rPr>
              <a:t> to learn more? </a:t>
            </a:r>
            <a:r>
              <a:rPr lang="en-GB" sz="1200" dirty="0" smtClean="0">
                <a:solidFill>
                  <a:schemeClr val="accent1"/>
                </a:solidFill>
              </a:rPr>
              <a:t>Ask </a:t>
            </a:r>
            <a:r>
              <a:rPr lang="en-GB" sz="1200" dirty="0" smtClean="0">
                <a:solidFill>
                  <a:schemeClr val="accent1"/>
                </a:solidFill>
              </a:rPr>
              <a:t>your School Librarian or Schools Library Service Librarian. </a:t>
            </a:r>
          </a:p>
          <a:p>
            <a:pPr marL="0" indent="0">
              <a:buFont typeface="Arial" pitchFamily="34" charset="0"/>
              <a:buChar char="•"/>
            </a:pPr>
            <a:endParaRPr lang="en-GB" sz="1200" dirty="0" smtClean="0">
              <a:solidFill>
                <a:schemeClr val="accent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>
                <a:solidFill>
                  <a:schemeClr val="accent1"/>
                </a:solidFill>
              </a:rPr>
              <a:t>You can learn more about the Welsh Information Literacy Project at our</a:t>
            </a:r>
            <a:r>
              <a:rPr lang="en-GB" sz="1200" baseline="0" dirty="0" smtClean="0">
                <a:solidFill>
                  <a:schemeClr val="accent1"/>
                </a:solidFill>
              </a:rPr>
              <a:t> website: www.welshinformationliteracy.org  </a:t>
            </a:r>
            <a:endParaRPr lang="en-GB" sz="1200" dirty="0" smtClean="0">
              <a:solidFill>
                <a:schemeClr val="accent1"/>
              </a:solidFill>
            </a:endParaRPr>
          </a:p>
          <a:p>
            <a:pPr marL="441325" indent="-441325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There</a:t>
            </a:r>
            <a:r>
              <a:rPr lang="en-GB" baseline="0" dirty="0" smtClean="0"/>
              <a:t> are many </a:t>
            </a:r>
            <a:r>
              <a:rPr lang="en-GB" baseline="0" dirty="0" smtClean="0"/>
              <a:t>definitions for </a:t>
            </a:r>
            <a:r>
              <a:rPr lang="en-GB" baseline="0" dirty="0" smtClean="0"/>
              <a:t>information literacy which have been developed since the mid </a:t>
            </a:r>
            <a:r>
              <a:rPr lang="en-GB" baseline="0" dirty="0" smtClean="0"/>
              <a:t>70’s. This </a:t>
            </a:r>
            <a:r>
              <a:rPr lang="en-GB" baseline="0" dirty="0" smtClean="0"/>
              <a:t>is the </a:t>
            </a:r>
            <a:r>
              <a:rPr lang="en-GB" baseline="0" dirty="0" smtClean="0"/>
              <a:t>definition used </a:t>
            </a:r>
            <a:r>
              <a:rPr lang="en-GB" baseline="0" dirty="0" smtClean="0"/>
              <a:t>by the Welsh Information Literacy </a:t>
            </a:r>
            <a:r>
              <a:rPr lang="en-GB" baseline="0" dirty="0" smtClean="0"/>
              <a:t>Project and was </a:t>
            </a:r>
            <a:r>
              <a:rPr lang="en-GB" baseline="0" dirty="0" smtClean="0"/>
              <a:t>coined by the Chartered Institute of Library and Information </a:t>
            </a:r>
            <a:r>
              <a:rPr lang="en-GB" baseline="0" dirty="0" smtClean="0"/>
              <a:t>Professionals (CILIP).  </a:t>
            </a:r>
            <a:r>
              <a:rPr lang="en-GB" baseline="0" dirty="0" smtClean="0"/>
              <a:t>As you can see it is very applicable to the skills needed by learners in all subjects.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Font typeface="Arial" pitchFamily="34" charset="0"/>
              <a:buNone/>
              <a:tabLst>
                <a:tab pos="898525" algn="l"/>
              </a:tabLst>
            </a:pPr>
            <a:r>
              <a:rPr lang="en-GB" dirty="0" smtClean="0">
                <a:cs typeface="Aharoni" pitchFamily="2" charset="-79"/>
              </a:rPr>
              <a:t>The first important benefit for</a:t>
            </a:r>
            <a:r>
              <a:rPr lang="en-GB" baseline="0" dirty="0" smtClean="0">
                <a:cs typeface="Aharoni" pitchFamily="2" charset="-79"/>
              </a:rPr>
              <a:t> schools is that </a:t>
            </a:r>
            <a:r>
              <a:rPr lang="en-GB" dirty="0" smtClean="0">
                <a:cs typeface="Aharoni" pitchFamily="2" charset="-79"/>
              </a:rPr>
              <a:t>information </a:t>
            </a:r>
            <a:r>
              <a:rPr lang="en-GB" dirty="0" smtClean="0">
                <a:cs typeface="Aharoni" pitchFamily="2" charset="-79"/>
              </a:rPr>
              <a:t>literacy fosters </a:t>
            </a:r>
            <a:r>
              <a:rPr lang="en-GB" dirty="0" smtClean="0">
                <a:cs typeface="Aharoni" pitchFamily="2" charset="-79"/>
              </a:rPr>
              <a:t>the </a:t>
            </a:r>
            <a:r>
              <a:rPr lang="en-GB" dirty="0" smtClean="0">
                <a:cs typeface="Aharoni" pitchFamily="2" charset="-79"/>
              </a:rPr>
              <a:t>research and</a:t>
            </a:r>
            <a:r>
              <a:rPr lang="en-GB" baseline="0" dirty="0" smtClean="0">
                <a:cs typeface="Aharoni" pitchFamily="2" charset="-79"/>
              </a:rPr>
              <a:t> </a:t>
            </a:r>
            <a:r>
              <a:rPr lang="en-GB" dirty="0" smtClean="0">
                <a:cs typeface="Aharoni" pitchFamily="2" charset="-79"/>
              </a:rPr>
              <a:t>critical evaluation skills required for</a:t>
            </a:r>
            <a:r>
              <a:rPr lang="en-GB" baseline="0" dirty="0" smtClean="0">
                <a:cs typeface="Aharoni" pitchFamily="2" charset="-79"/>
              </a:rPr>
              <a:t> </a:t>
            </a:r>
            <a:r>
              <a:rPr lang="en-GB" dirty="0" smtClean="0">
                <a:cs typeface="Aharoni" pitchFamily="2" charset="-79"/>
              </a:rPr>
              <a:t>researching, evaluating and putting information </a:t>
            </a:r>
            <a:r>
              <a:rPr lang="en-GB" dirty="0" smtClean="0">
                <a:cs typeface="Aharoni" pitchFamily="2" charset="-79"/>
              </a:rPr>
              <a:t>into </a:t>
            </a:r>
            <a:r>
              <a:rPr lang="en-GB" dirty="0" smtClean="0">
                <a:cs typeface="Aharoni" pitchFamily="2" charset="-79"/>
              </a:rPr>
              <a:t>context which is essential for </a:t>
            </a:r>
            <a:r>
              <a:rPr lang="en-GB" b="1" dirty="0" smtClean="0">
                <a:cs typeface="Aharoni" pitchFamily="2" charset="-79"/>
              </a:rPr>
              <a:t>independent</a:t>
            </a:r>
            <a:r>
              <a:rPr lang="en-GB" dirty="0" smtClean="0">
                <a:cs typeface="Aharoni" pitchFamily="2" charset="-79"/>
              </a:rPr>
              <a:t> and </a:t>
            </a:r>
            <a:r>
              <a:rPr lang="en-GB" b="1" dirty="0" smtClean="0">
                <a:cs typeface="Aharoni" pitchFamily="2" charset="-79"/>
              </a:rPr>
              <a:t>lifelong </a:t>
            </a:r>
            <a:r>
              <a:rPr lang="en-GB" b="1" dirty="0" smtClean="0">
                <a:cs typeface="Aharoni" pitchFamily="2" charset="-79"/>
              </a:rPr>
              <a:t>learning</a:t>
            </a:r>
            <a:r>
              <a:rPr lang="en-GB" dirty="0" smtClean="0">
                <a:cs typeface="Aharoni" pitchFamily="2" charset="-79"/>
              </a:rPr>
              <a:t>.  </a:t>
            </a:r>
            <a:r>
              <a:rPr lang="en-GB" b="1" dirty="0" smtClean="0">
                <a:cs typeface="Aharoni" pitchFamily="2" charset="-79"/>
              </a:rPr>
              <a:t> </a:t>
            </a:r>
            <a:endParaRPr lang="en-GB" b="1" dirty="0" smtClean="0">
              <a:cs typeface="Aharoni" pitchFamily="2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Information (of varying quality) is increasingly abundant.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This trend will continue to shape the world today’s pupils will be working in and in order</a:t>
            </a:r>
            <a:r>
              <a:rPr lang="en-GB" sz="1200" baseline="0" dirty="0" smtClean="0">
                <a:solidFill>
                  <a:srgbClr val="002060"/>
                </a:solidFill>
              </a:rPr>
              <a:t> to prepare learners for the demands of the future jobs market, information literacy is a crucial skill set to develop now. </a:t>
            </a:r>
            <a:endParaRPr lang="en-GB" sz="1200" dirty="0" smtClean="0">
              <a:solidFill>
                <a:srgbClr val="002060"/>
              </a:solidFill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lang="en-GB" sz="1200" dirty="0" smtClean="0">
                <a:solidFill>
                  <a:srgbClr val="002060"/>
                </a:solidFill>
              </a:rPr>
              <a:t>Effective</a:t>
            </a:r>
            <a:r>
              <a:rPr lang="en-GB" sz="1200" baseline="0" dirty="0" smtClean="0">
                <a:solidFill>
                  <a:srgbClr val="002060"/>
                </a:solidFill>
              </a:rPr>
              <a:t> decisions are based on the accurate evaluation of information you have sought. Therefore, </a:t>
            </a:r>
            <a:r>
              <a:rPr lang="en-GB" sz="1200" baseline="0" dirty="0" smtClean="0">
                <a:solidFill>
                  <a:schemeClr val="tx1"/>
                </a:solidFill>
              </a:rPr>
              <a:t>t</a:t>
            </a:r>
            <a:r>
              <a:rPr lang="en-GB" sz="1200" dirty="0" smtClean="0"/>
              <a:t>he employment market is increasingly dependent on information </a:t>
            </a:r>
            <a:r>
              <a:rPr lang="en-GB" sz="1200" dirty="0" smtClean="0"/>
              <a:t>literacy.</a:t>
            </a:r>
            <a:r>
              <a:rPr lang="en-GB" sz="1200" baseline="0" dirty="0" smtClean="0"/>
              <a:t> </a:t>
            </a:r>
            <a:endParaRPr lang="en-GB" sz="1200" dirty="0" smtClean="0"/>
          </a:p>
          <a:p>
            <a:pPr marL="898525" marR="0" indent="-3651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898525" indent="-365125">
              <a:buNone/>
              <a:tabLst>
                <a:tab pos="898525" algn="l"/>
              </a:tabLst>
            </a:pPr>
            <a:endParaRPr lang="en-GB" sz="1200" dirty="0" smtClean="0">
              <a:solidFill>
                <a:srgbClr val="002060"/>
              </a:solidFill>
            </a:endParaRPr>
          </a:p>
          <a:p>
            <a:pPr marL="898525" indent="-365125">
              <a:buNone/>
              <a:tabLst>
                <a:tab pos="898525" algn="l"/>
              </a:tabLst>
            </a:pPr>
            <a:endParaRPr lang="en-GB" sz="1200" dirty="0" smtClean="0">
              <a:solidFill>
                <a:srgbClr val="00206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r>
              <a:rPr lang="en-GB" sz="1200" dirty="0" smtClean="0">
                <a:cs typeface="Aharoni" pitchFamily="2" charset="-79"/>
              </a:rPr>
              <a:t>Information literacy not only supports a </a:t>
            </a:r>
            <a:r>
              <a:rPr lang="en-GB" sz="1200" dirty="0" smtClean="0">
                <a:cs typeface="Aharoni" pitchFamily="2" charset="-79"/>
              </a:rPr>
              <a:t>number</a:t>
            </a:r>
            <a:r>
              <a:rPr lang="en-GB" sz="1200" baseline="0" dirty="0" smtClean="0">
                <a:cs typeface="Aharoni" pitchFamily="2" charset="-79"/>
              </a:rPr>
              <a:t> </a:t>
            </a:r>
            <a:r>
              <a:rPr lang="en-GB" sz="1200" dirty="0" smtClean="0">
                <a:cs typeface="Aharoni" pitchFamily="2" charset="-79"/>
              </a:rPr>
              <a:t>of </a:t>
            </a:r>
            <a:r>
              <a:rPr lang="en-GB" sz="1200" dirty="0" smtClean="0">
                <a:cs typeface="Aharoni" pitchFamily="2" charset="-79"/>
              </a:rPr>
              <a:t>areas of the Skills Framework for 3 to 19</a:t>
            </a:r>
            <a:r>
              <a:rPr lang="en-GB" sz="1200" baseline="0" dirty="0" smtClean="0">
                <a:cs typeface="Aharoni" pitchFamily="2" charset="-79"/>
              </a:rPr>
              <a:t> year-olds</a:t>
            </a:r>
            <a:r>
              <a:rPr lang="en-GB" sz="1200" dirty="0" smtClean="0">
                <a:cs typeface="Aharoni" pitchFamily="2" charset="-79"/>
              </a:rPr>
              <a:t> (such as critical</a:t>
            </a:r>
            <a:r>
              <a:rPr lang="en-GB" sz="1200" baseline="0" dirty="0" smtClean="0">
                <a:cs typeface="Aharoni" pitchFamily="2" charset="-79"/>
              </a:rPr>
              <a:t> thinking)</a:t>
            </a:r>
            <a:r>
              <a:rPr lang="en-GB" sz="1200" dirty="0" smtClean="0">
                <a:cs typeface="Aharoni" pitchFamily="2" charset="-79"/>
              </a:rPr>
              <a:t>, it also directly delivers them.</a:t>
            </a:r>
          </a:p>
          <a:p>
            <a:pPr marL="0" indent="0">
              <a:buFont typeface="Arial" pitchFamily="34" charset="0"/>
              <a:buNone/>
            </a:pPr>
            <a:endParaRPr lang="en-GB" sz="1200" dirty="0" smtClean="0">
              <a:cs typeface="Aharoni" pitchFamily="2" charset="-79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baseline="0" dirty="0" smtClean="0">
                <a:cs typeface="Aharoni" pitchFamily="2" charset="-79"/>
              </a:rPr>
              <a:t>For further information on the Skills Framework and Information Literacy, please </a:t>
            </a:r>
            <a:r>
              <a:rPr lang="en-GB" sz="1200" baseline="0" dirty="0" smtClean="0">
                <a:cs typeface="Aharoni" pitchFamily="2" charset="-79"/>
              </a:rPr>
              <a:t>see </a:t>
            </a:r>
            <a:r>
              <a:rPr lang="en-GB" sz="1200" i="1" baseline="0" dirty="0" smtClean="0">
                <a:cs typeface="Aharoni" pitchFamily="2" charset="-79"/>
              </a:rPr>
              <a:t>Information </a:t>
            </a:r>
            <a:r>
              <a:rPr lang="en-GB" sz="1200" i="1" baseline="0" dirty="0" smtClean="0">
                <a:cs typeface="Aharoni" pitchFamily="2" charset="-79"/>
              </a:rPr>
              <a:t>Literacy Framework for </a:t>
            </a:r>
            <a:r>
              <a:rPr lang="en-GB" sz="1200" i="1" baseline="0" dirty="0" smtClean="0">
                <a:cs typeface="Aharoni" pitchFamily="2" charset="-79"/>
              </a:rPr>
              <a:t>Wales</a:t>
            </a:r>
            <a:r>
              <a:rPr lang="en-GB" sz="1200" i="0" baseline="0" dirty="0" smtClean="0">
                <a:cs typeface="Aharoni" pitchFamily="2" charset="-79"/>
              </a:rPr>
              <a:t>, point 4.2 (available </a:t>
            </a:r>
            <a:r>
              <a:rPr lang="en-GB" sz="1200" i="0" baseline="0" dirty="0" smtClean="0">
                <a:cs typeface="Aharoni" pitchFamily="2" charset="-79"/>
              </a:rPr>
              <a:t>from www.welshinformationliteracy.org). </a:t>
            </a:r>
            <a:r>
              <a:rPr lang="en-GB" sz="1200" baseline="0" dirty="0" smtClean="0">
                <a:cs typeface="Aharoni" pitchFamily="2" charset="-79"/>
              </a:rPr>
              <a:t>The Framework highlights every learning objective for each skill area which directly relates to or supports information literacy. </a:t>
            </a:r>
            <a:r>
              <a:rPr lang="en-GB" sz="1200" dirty="0" smtClean="0">
                <a:cs typeface="Aharoni" pitchFamily="2" charset="-79"/>
              </a:rPr>
              <a:t>For </a:t>
            </a:r>
            <a:r>
              <a:rPr lang="en-GB" sz="1200" dirty="0" smtClean="0">
                <a:cs typeface="Aharoni" pitchFamily="2" charset="-79"/>
              </a:rPr>
              <a:t>example</a:t>
            </a:r>
            <a:r>
              <a:rPr lang="en-GB" sz="1200" baseline="0" dirty="0" smtClean="0">
                <a:cs typeface="Aharoni" pitchFamily="2" charset="-79"/>
              </a:rPr>
              <a:t> in </a:t>
            </a:r>
            <a:r>
              <a:rPr lang="en-GB" sz="1200" dirty="0" smtClean="0">
                <a:cs typeface="Aharoni" pitchFamily="2" charset="-79"/>
              </a:rPr>
              <a:t>the</a:t>
            </a:r>
            <a:r>
              <a:rPr lang="en-GB" sz="1200" baseline="0" dirty="0" smtClean="0">
                <a:cs typeface="Aharoni" pitchFamily="2" charset="-79"/>
              </a:rPr>
              <a:t> key skill area</a:t>
            </a:r>
            <a:r>
              <a:rPr lang="en-GB" sz="1200" dirty="0" smtClean="0">
                <a:cs typeface="Aharoni" pitchFamily="2" charset="-79"/>
              </a:rPr>
              <a:t> </a:t>
            </a:r>
            <a:r>
              <a:rPr lang="en-GB" sz="1200" dirty="0" smtClean="0">
                <a:cs typeface="Aharoni" pitchFamily="2" charset="-79"/>
              </a:rPr>
              <a:t>‘Developing ICT,’ all of the learning objectives are based on information </a:t>
            </a:r>
            <a:r>
              <a:rPr lang="en-GB" sz="1200" dirty="0" smtClean="0">
                <a:cs typeface="Aharoni" pitchFamily="2" charset="-79"/>
              </a:rPr>
              <a:t>literacy.</a:t>
            </a:r>
            <a:r>
              <a:rPr lang="en-GB" sz="1200" baseline="0" dirty="0" smtClean="0">
                <a:cs typeface="Aharoni" pitchFamily="2" charset="-79"/>
              </a:rPr>
              <a:t> </a:t>
            </a:r>
            <a:endParaRPr lang="en-GB" sz="1200" dirty="0" smtClean="0">
              <a:cs typeface="Aharoni" pitchFamily="2" charset="-79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cs typeface="Aharoni" pitchFamily="2" charset="-79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i="1" dirty="0" smtClean="0"/>
              <a:t>Information Literacy Framework for </a:t>
            </a:r>
            <a:r>
              <a:rPr lang="en-GB" i="1" dirty="0" smtClean="0"/>
              <a:t>Wales, </a:t>
            </a:r>
            <a:r>
              <a:rPr lang="en-GB" i="0" dirty="0" smtClean="0"/>
              <a:t>Section 5</a:t>
            </a:r>
            <a:r>
              <a:rPr lang="en-GB" i="1" dirty="0" smtClean="0"/>
              <a:t> </a:t>
            </a:r>
            <a:r>
              <a:rPr lang="en-GB" i="0" dirty="0" smtClean="0"/>
              <a:t>(available</a:t>
            </a:r>
            <a:r>
              <a:rPr lang="en-GB" i="0" baseline="0" dirty="0" smtClean="0"/>
              <a:t> </a:t>
            </a:r>
            <a:r>
              <a:rPr lang="en-GB" i="0" baseline="0" dirty="0" smtClean="0"/>
              <a:t>from www.welshinformationliteracy.org) </a:t>
            </a:r>
            <a:r>
              <a:rPr lang="en-GB" dirty="0" smtClean="0"/>
              <a:t>is integrated into the Credit and Qualifications Framework for Wales and shows learning objectives at all of the CQFW levels (Entry Level 1 to level 8).</a:t>
            </a:r>
            <a:r>
              <a:rPr lang="en-GB" baseline="0" dirty="0" smtClean="0"/>
              <a:t>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This means that there is a common understanding </a:t>
            </a:r>
            <a:r>
              <a:rPr lang="en-GB" dirty="0" smtClean="0"/>
              <a:t>of </a:t>
            </a:r>
            <a:r>
              <a:rPr lang="en-GB" dirty="0" smtClean="0"/>
              <a:t>information literacy expectations across the developmental scale which supports transition between key stages, sectors and institutions.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Information</a:t>
            </a:r>
            <a:r>
              <a:rPr lang="en-GB" sz="1200" baseline="0" dirty="0" smtClean="0"/>
              <a:t> Literacy is t</a:t>
            </a:r>
            <a:r>
              <a:rPr lang="en-GB" sz="1200" dirty="0" smtClean="0"/>
              <a:t>ask oriented.  Reading skills  are practiced  through seeking  and evaluating information. Writing skills are reinforced when recording and presenting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1200" dirty="0" smtClean="0"/>
              <a:t>As  students develop the skills to use library</a:t>
            </a:r>
            <a:r>
              <a:rPr lang="en-GB" sz="1200" baseline="0" dirty="0" smtClean="0"/>
              <a:t> and information resources and </a:t>
            </a:r>
            <a:r>
              <a:rPr lang="en-GB" sz="1200" dirty="0" smtClean="0"/>
              <a:t>locate relevant information, they are encouraged to practice reading in a sustainable way</a:t>
            </a:r>
            <a:r>
              <a:rPr lang="en-GB" sz="1200" baseline="0" dirty="0" smtClean="0"/>
              <a:t>. </a:t>
            </a:r>
            <a:endParaRPr lang="en-GB" sz="1200" dirty="0" smtClean="0"/>
          </a:p>
          <a:p>
            <a:pPr marL="0" lvl="0" indent="0">
              <a:buFont typeface="Arial" pitchFamily="34" charset="0"/>
              <a:buChar char="•"/>
            </a:pPr>
            <a:endParaRPr lang="en-GB" sz="1200" dirty="0" smtClean="0"/>
          </a:p>
          <a:p>
            <a:pPr marL="0" lvl="0" indent="0">
              <a:buFont typeface="Arial" pitchFamily="34" charset="0"/>
              <a:buNone/>
            </a:pPr>
            <a:r>
              <a:rPr lang="en-GB" sz="1200" dirty="0" smtClean="0"/>
              <a:t>PISA defines literacy</a:t>
            </a:r>
            <a:r>
              <a:rPr lang="en-GB" sz="1200" baseline="0" dirty="0" smtClean="0"/>
              <a:t> as “</a:t>
            </a:r>
            <a:r>
              <a:rPr lang="en-GB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[...] understanding, using, reflecting on and engaging with written texts, in order to achieve one’s goals, to develop one’s knowledge and potential, and to participate in society.”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(OECD 2009). Clearly then, as the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Welsh Government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strives to bring Wales up the PISA rankings it is important to incorporate information literacy,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its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 oriented emphasis is essential.</a:t>
            </a:r>
          </a:p>
          <a:p>
            <a:pPr marL="0" lvl="0" indent="0">
              <a:buFont typeface="Arial" pitchFamily="34" charset="0"/>
              <a:buChar char="•"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lang="en-GB" sz="1200" dirty="0" smtClean="0"/>
              <a:t>The</a:t>
            </a:r>
            <a:r>
              <a:rPr lang="en-GB" sz="1200" baseline="0" dirty="0" smtClean="0"/>
              <a:t> </a:t>
            </a:r>
            <a:r>
              <a:rPr lang="en-GB" sz="1200" dirty="0" smtClean="0"/>
              <a:t>information literate person can find and exchange information using digital </a:t>
            </a:r>
            <a:r>
              <a:rPr lang="en-GB" sz="1200" dirty="0" smtClean="0"/>
              <a:t>means.</a:t>
            </a:r>
            <a:endParaRPr lang="en-GB" sz="1200" dirty="0" smtClean="0"/>
          </a:p>
          <a:p>
            <a:pPr marL="0" indent="0" algn="just">
              <a:buNone/>
              <a:tabLst>
                <a:tab pos="898525" algn="l"/>
              </a:tabLst>
            </a:pPr>
            <a:endParaRPr lang="en-GB" sz="12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98525" algn="l"/>
              </a:tabLst>
              <a:defRPr/>
            </a:pPr>
            <a:r>
              <a:rPr lang="en-GB" sz="1200" dirty="0" smtClean="0"/>
              <a:t>They are therefore digitally included and empowered to benefit from the financial, economic and social advantages that the internet can </a:t>
            </a:r>
            <a:r>
              <a:rPr lang="en-GB" sz="1200" dirty="0" smtClean="0"/>
              <a:t>offer.</a:t>
            </a:r>
            <a:endParaRPr lang="en-GB" dirty="0" smtClean="0"/>
          </a:p>
          <a:p>
            <a:pPr marL="898525" indent="-365125">
              <a:tabLst>
                <a:tab pos="898525" algn="l"/>
              </a:tabLs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dirty="0" smtClean="0"/>
              <a:t>In order to enable digital inclusion however, critical evaluation skills of information literacy are also essential </a:t>
            </a:r>
            <a:r>
              <a:rPr lang="en-GB" sz="1200" dirty="0" smtClean="0"/>
              <a:t>for e-safety.</a:t>
            </a:r>
            <a:endParaRPr lang="en-GB" sz="1200" dirty="0" smtClean="0"/>
          </a:p>
          <a:p>
            <a:pPr>
              <a:buNone/>
            </a:pPr>
            <a:endParaRPr lang="en-GB" sz="1200" dirty="0" smtClean="0"/>
          </a:p>
          <a:p>
            <a:r>
              <a:rPr lang="en-GB" sz="1200" dirty="0" smtClean="0"/>
              <a:t>By validating authenticity </a:t>
            </a:r>
            <a:r>
              <a:rPr lang="en-GB" sz="1200" dirty="0" smtClean="0"/>
              <a:t>and security and knowing </a:t>
            </a:r>
            <a:r>
              <a:rPr lang="en-GB" sz="1200" dirty="0" smtClean="0"/>
              <a:t>how and when to present </a:t>
            </a:r>
            <a:r>
              <a:rPr lang="en-GB" sz="1200" dirty="0" smtClean="0"/>
              <a:t>information, </a:t>
            </a:r>
            <a:r>
              <a:rPr lang="en-GB" sz="1200" dirty="0" smtClean="0"/>
              <a:t>pupils are better able to protect </a:t>
            </a:r>
            <a:r>
              <a:rPr lang="en-GB" sz="1200" dirty="0" smtClean="0"/>
              <a:t>themselves</a:t>
            </a:r>
            <a:r>
              <a:rPr lang="en-GB" sz="1200" baseline="0" dirty="0" smtClean="0"/>
              <a:t> online. </a:t>
            </a: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451A-EEFC-454B-9A9B-37786485FA9B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4EB443-73B6-44DB-8583-9082D4BF0EB3}" type="datetimeFigureOut">
              <a:rPr lang="en-GB" smtClean="0"/>
              <a:pPr/>
              <a:t>23/01/2012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8F6C049-FC67-429F-A3AE-DEBDDC5CEE4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elshinformationliterac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lip.org.uk/get-involved/advocacy/learning/information-literacy/pages/definition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sisjah\Local Settings\Temporary Internet Files\Content.IE5\OKE7DO4E\MP9004464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7"/>
            <a:ext cx="9144001" cy="685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4392488" cy="1913384"/>
          </a:xfrm>
        </p:spPr>
        <p:txBody>
          <a:bodyPr>
            <a:noAutofit/>
          </a:bodyPr>
          <a:lstStyle/>
          <a:p>
            <a:pPr algn="l"/>
            <a:r>
              <a:rPr lang="en-GB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Information Literacy </a:t>
            </a:r>
            <a:r>
              <a:rPr lang="en-GB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GB" sz="4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endParaRPr lang="en-GB" sz="4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4464496" cy="20882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ransparent" pitchFamily="2" charset="-78"/>
              </a:rPr>
              <a:t>Top 10</a:t>
            </a:r>
          </a:p>
          <a:p>
            <a:pPr algn="l"/>
            <a:r>
              <a:rPr lang="en-GB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cs typeface="Arabic Transparent" pitchFamily="2" charset="-78"/>
              </a:rPr>
              <a:t>Benefits for Schools</a:t>
            </a:r>
          </a:p>
          <a:p>
            <a:pPr algn="l"/>
            <a:endParaRPr lang="en-GB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abic Transparent" pitchFamily="2" charset="-78"/>
            </a:endParaRPr>
          </a:p>
        </p:txBody>
      </p:sp>
      <p:pic>
        <p:nvPicPr>
          <p:cNvPr id="10" name="Picture 9" descr="infolit_logo_color 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6672"/>
            <a:ext cx="1152128" cy="1496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sisjah\Local Settings\Temporary Internet Files\Content.IE5\NRRGN8AB\MP90017803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" y="0"/>
            <a:ext cx="913994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2240" y="6106616"/>
            <a:ext cx="1296144" cy="1066800"/>
          </a:xfrm>
        </p:spPr>
        <p:txBody>
          <a:bodyPr>
            <a:noAutofit/>
          </a:bodyPr>
          <a:lstStyle/>
          <a:p>
            <a:r>
              <a:rPr lang="en-GB" sz="23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en-GB" sz="23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5013176"/>
            <a:ext cx="8229600" cy="13681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Avoiding Plagiarism</a:t>
            </a:r>
            <a:endParaRPr kumimoji="0" lang="en-GB" sz="6600" b="1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C:\Documents and Settings\sisjah\Local Settings\Temporary Internet Files\Content.IE5\G6HRFDQN\MP90043319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306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1450504" cy="1066800"/>
          </a:xfrm>
        </p:spPr>
        <p:txBody>
          <a:bodyPr>
            <a:noAutofit/>
          </a:bodyPr>
          <a:lstStyle/>
          <a:p>
            <a:r>
              <a:rPr lang="en-GB" sz="13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en-GB" sz="13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3888" y="5445224"/>
            <a:ext cx="8229600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Social Citizenship</a:t>
            </a:r>
            <a:endParaRPr kumimoji="0" lang="en-GB" sz="66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 descr="C:\Documents and Settings\sisjah\Local Settings\Temporary Internet Files\Content.IE5\G6HRFDQN\MP900427823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4608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27584" y="2060848"/>
            <a:ext cx="1306488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13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1</a:t>
            </a:r>
            <a:endParaRPr kumimoji="0" lang="en-GB" sz="413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7544" y="2564904"/>
            <a:ext cx="4608512" cy="48965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75656" y="5458544"/>
            <a:ext cx="691276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j-lt"/>
                <a:ea typeface="+mj-ea"/>
                <a:cs typeface="+mj-cs"/>
              </a:rPr>
              <a:t>Partnership</a:t>
            </a:r>
            <a:endParaRPr kumimoji="0" lang="en-GB" sz="6000" b="1" i="0" u="none" strike="noStrike" kern="120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C:\Documents and Settings\sisjah\Local Settings\Temporary Internet Files\Content.IE5\O8191IS1\MP9004002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972616" y="0"/>
            <a:ext cx="8229600" cy="20882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Want to learn more?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Contact your School Librarian or Schools  Library Service Librarian 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 smtClean="0">
                <a:hlinkClick r:id="rId4"/>
              </a:rPr>
              <a:t>www.welshinformationliteracy.org</a:t>
            </a:r>
            <a:r>
              <a:rPr lang="en-GB" sz="2800" dirty="0" smtClean="0"/>
              <a:t> </a:t>
            </a:r>
            <a:endParaRPr lang="en-GB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C:\Documents and Settings\sisjah\Local Settings\Temporary Internet Files\Content.IE5\OKE7DO4E\MP90043292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126876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55576" y="760056"/>
            <a:ext cx="784887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haroni" pitchFamily="2" charset="-79"/>
              </a:rPr>
              <a:t>Information literacy is knowing when and why you need information, where to find it, and how to evaluate, use and communicate it in an ethical manner</a:t>
            </a:r>
            <a:endParaRPr kumimoji="0" lang="en-GB" sz="2800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kumimoji="0" lang="en-GB" sz="28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Times New Roman" pitchFamily="18" charset="0"/>
                <a:cs typeface="Aharoni" pitchFamily="2" charset="-79"/>
                <a:hlinkClick r:id="rId4"/>
              </a:rPr>
              <a:t>CILIP</a:t>
            </a:r>
            <a:r>
              <a:rPr kumimoji="0" lang="en-GB" sz="2800" i="0" u="none" strike="noStrike" normalizeH="0" baseline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Aharoni" pitchFamily="2" charset="-79"/>
              </a:rPr>
              <a:t> 2004)</a:t>
            </a:r>
            <a:endParaRPr kumimoji="0" lang="en-GB" sz="2800" i="0" u="none" strike="noStrike" normalizeH="0" baseline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C:\Documents and Settings\sisjah\Local Settings\Temporary Internet Files\Content.IE5\OKE7DO4E\MP90043956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725144"/>
            <a:ext cx="9001000" cy="1791072"/>
          </a:xfrm>
        </p:spPr>
        <p:txBody>
          <a:bodyPr>
            <a:noAutofit/>
          </a:bodyPr>
          <a:lstStyle/>
          <a:p>
            <a:pPr algn="ctr"/>
            <a:r>
              <a:rPr lang="en-GB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en-GB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en-GB" sz="5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Independent Learners</a:t>
            </a:r>
            <a:endParaRPr lang="en-GB" sz="54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764704" y="-747464"/>
            <a:ext cx="6552728" cy="324036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6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10</a:t>
            </a:r>
            <a:r>
              <a:rPr kumimoji="0" lang="en-GB" sz="72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72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sisjah\Local Settings\Temporary Internet Files\Content.IE5\GG3LS40I\MP90043307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0" y="4509120"/>
            <a:ext cx="8604448" cy="1368152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GB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en-GB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GB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Future Growth</a:t>
            </a:r>
            <a:endParaRPr lang="en-GB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620688"/>
            <a:ext cx="7128792" cy="417646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cs typeface="Aharoni" pitchFamily="2" charset="-79"/>
              </a:rPr>
              <a:t>9</a:t>
            </a:r>
            <a:r>
              <a:rPr kumimoji="0" lang="en-GB" sz="8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GB" sz="80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C:\Documents and Settings\sisjah\Local Settings\Temporary Internet Files\Content.IE5\O8191IS1\MP90044217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40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78024"/>
            <a:ext cx="2376264" cy="2002904"/>
          </a:xfrm>
        </p:spPr>
        <p:txBody>
          <a:bodyPr>
            <a:noAutofit/>
          </a:bodyPr>
          <a:lstStyle/>
          <a:p>
            <a:r>
              <a:rPr lang="en-GB" sz="19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en-GB" sz="19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5602560"/>
            <a:ext cx="8604448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Skills Framework</a:t>
            </a:r>
            <a:r>
              <a:rPr kumimoji="0" lang="en-GB" sz="6600" b="1" i="0" u="none" strike="noStrike" kern="1200" cap="none" spc="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GB" sz="6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sisjah\Local Settings\Temporary Internet Files\Content.IE5\GG3LS40I\MP9102210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5791200"/>
            <a:ext cx="8496944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Transition</a:t>
            </a:r>
            <a:endParaRPr kumimoji="0" lang="en-GB" sz="9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0"/>
            <a:ext cx="230425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</a:t>
            </a:r>
            <a:endParaRPr lang="en-US" sz="19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isjah\Local Settings\Temporary Internet Files\Content.IE5\280CNL3P\MP90044231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1354088"/>
            <a:ext cx="1522512" cy="1066800"/>
          </a:xfrm>
        </p:spPr>
        <p:txBody>
          <a:bodyPr>
            <a:noAutofit/>
          </a:bodyPr>
          <a:lstStyle/>
          <a:p>
            <a:r>
              <a:rPr lang="en-GB" sz="166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6</a:t>
            </a:r>
            <a:endParaRPr lang="en-GB" sz="166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5013176"/>
            <a:ext cx="10116616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Literacy</a:t>
            </a:r>
            <a:r>
              <a:rPr kumimoji="0" lang="en-GB" sz="7200" b="1" i="0" u="none" strike="noStrike" kern="1200" cap="none" spc="0" normalizeH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Skills</a:t>
            </a:r>
            <a:endParaRPr kumimoji="0" lang="en-GB" sz="72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2" name="Picture 36" descr="C:\Documents and Settings\sisjah\Local Settings\Temporary Internet Files\Content.IE5\AR7BGKM6\MP90038625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1772816"/>
            <a:ext cx="2746648" cy="1066800"/>
          </a:xfrm>
        </p:spPr>
        <p:txBody>
          <a:bodyPr>
            <a:noAutofit/>
          </a:bodyPr>
          <a:lstStyle/>
          <a:p>
            <a:r>
              <a:rPr lang="en-GB" sz="199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</a:t>
            </a:r>
            <a:endParaRPr lang="en-GB" sz="199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9600" y="5301208"/>
            <a:ext cx="8229600" cy="10668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Digital Inclusion </a:t>
            </a:r>
            <a:endParaRPr kumimoji="0" lang="en-GB" sz="6600" b="1" i="0" u="none" strike="noStrike" kern="1200" cap="none" spc="0" normalizeH="0" baseline="0" noProof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Documents and Settings\sisjah\Local Settings\Temporary Internet Files\Content.IE5\OKE7DO4E\MP90043315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1872208" cy="1426840"/>
          </a:xfrm>
        </p:spPr>
        <p:txBody>
          <a:bodyPr>
            <a:noAutofit/>
          </a:bodyPr>
          <a:lstStyle/>
          <a:p>
            <a:r>
              <a:rPr lang="en-GB" sz="19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en-GB" sz="199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390983">
            <a:off x="3275856" y="1066056"/>
            <a:ext cx="4392488" cy="135483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E-Safety</a:t>
            </a:r>
            <a:endParaRPr kumimoji="0" lang="en-GB" sz="6600" b="1" i="0" u="none" strike="noStrike" kern="1200" cap="none" spc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1399</TotalTime>
  <Words>876</Words>
  <Application>Microsoft Office PowerPoint</Application>
  <PresentationFormat>On-screen Show (4:3)</PresentationFormat>
  <Paragraphs>86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Information Literacy  </vt:lpstr>
      <vt:lpstr>Slide 2</vt:lpstr>
      <vt:lpstr> Independent Learners</vt:lpstr>
      <vt:lpstr> Future Growth</vt:lpstr>
      <vt:lpstr>8</vt:lpstr>
      <vt:lpstr>Slide 6</vt:lpstr>
      <vt:lpstr>6</vt:lpstr>
      <vt:lpstr>5</vt:lpstr>
      <vt:lpstr>4</vt:lpstr>
      <vt:lpstr>3</vt:lpstr>
      <vt:lpstr>2</vt:lpstr>
      <vt:lpstr>Slide 12</vt:lpstr>
      <vt:lpstr>Slide 13</vt:lpstr>
    </vt:vector>
  </TitlesOfParts>
  <Company>Cardiff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Information Literacy  </dc:title>
  <dc:creator>sisjah</dc:creator>
  <cp:lastModifiedBy>sisslp1</cp:lastModifiedBy>
  <cp:revision>164</cp:revision>
  <dcterms:created xsi:type="dcterms:W3CDTF">2011-09-29T12:46:41Z</dcterms:created>
  <dcterms:modified xsi:type="dcterms:W3CDTF">2012-01-23T10:37:07Z</dcterms:modified>
</cp:coreProperties>
</file>