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308" r:id="rId3"/>
    <p:sldId id="424" r:id="rId4"/>
    <p:sldId id="412" r:id="rId5"/>
    <p:sldId id="413" r:id="rId6"/>
    <p:sldId id="414" r:id="rId7"/>
    <p:sldId id="416" r:id="rId8"/>
    <p:sldId id="427" r:id="rId9"/>
    <p:sldId id="327" r:id="rId10"/>
    <p:sldId id="428" r:id="rId11"/>
    <p:sldId id="429" r:id="rId12"/>
    <p:sldId id="421" r:id="rId13"/>
    <p:sldId id="362" r:id="rId14"/>
    <p:sldId id="420" r:id="rId15"/>
    <p:sldId id="419" r:id="rId16"/>
    <p:sldId id="320" r:id="rId17"/>
    <p:sldId id="422" r:id="rId18"/>
    <p:sldId id="425" r:id="rId19"/>
    <p:sldId id="430" r:id="rId20"/>
    <p:sldId id="368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588C"/>
    <a:srgbClr val="FF5050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83" autoAdjust="0"/>
  </p:normalViewPr>
  <p:slideViewPr>
    <p:cSldViewPr>
      <p:cViewPr>
        <p:scale>
          <a:sx n="85" d="100"/>
          <a:sy n="85" d="100"/>
        </p:scale>
        <p:origin x="-1256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8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F60DDBC-6A3B-4440-85DF-3959F869088F}" type="datetimeFigureOut">
              <a:rPr lang="en-GB"/>
              <a:pPr>
                <a:defRPr/>
              </a:pPr>
              <a:t>08/01/2015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481EBE4-1D87-4265-9D5A-EB456474605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139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125176-8555-4A06-B566-0E9FC4B0A357}" type="slidenum">
              <a:rPr lang="en-GB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125176-8555-4A06-B566-0E9FC4B0A357}" type="slidenum">
              <a:rPr lang="en-GB"/>
              <a:pPr/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125176-8555-4A06-B566-0E9FC4B0A357}" type="slidenum">
              <a:rPr lang="en-GB"/>
              <a:pPr/>
              <a:t>18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125176-8555-4A06-B566-0E9FC4B0A357}" type="slidenum">
              <a:rPr lang="en-GB"/>
              <a:pPr/>
              <a:t>19</a:t>
            </a:fld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125176-8555-4A06-B566-0E9FC4B0A357}" type="slidenum">
              <a:rPr lang="en-GB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125176-8555-4A06-B566-0E9FC4B0A357}" type="slidenum">
              <a:rPr lang="en-GB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125176-8555-4A06-B566-0E9FC4B0A357}" type="slidenum">
              <a:rPr lang="en-GB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F3CBE5-B491-40DA-A5EC-1F88834A3B9D}" type="slidenum">
              <a:rPr lang="en-GB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F3CBE5-B491-40DA-A5EC-1F88834A3B9D}" type="slidenum">
              <a:rPr lang="en-GB"/>
              <a:pPr/>
              <a:t>12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F3CBE5-B491-40DA-A5EC-1F88834A3B9D}" type="slidenum">
              <a:rPr lang="en-GB"/>
              <a:pPr/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125176-8555-4A06-B566-0E9FC4B0A357}" type="slidenum">
              <a:rPr lang="en-GB"/>
              <a:pPr/>
              <a:t>15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TB Hello and 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cture1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116013" y="0"/>
            <a:ext cx="11331576" cy="708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TB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24" y="193204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2313" y="188640"/>
            <a:ext cx="2341687" cy="6206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T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82C7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2313" y="188640"/>
            <a:ext cx="2341687" cy="6206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TB Objectives Lis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32" y="260648"/>
            <a:ext cx="8229600" cy="1143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83702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2313" y="188640"/>
            <a:ext cx="2341687" cy="6206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TB Title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188640"/>
            <a:ext cx="8229600" cy="1143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2313" y="188640"/>
            <a:ext cx="2341687" cy="6206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TB Blank Slide Header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TB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11188" y="333375"/>
            <a:ext cx="78994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srgbClr val="182C74"/>
                </a:solidFill>
              </a:rPr>
              <a:t>Thank you for your time</a:t>
            </a:r>
          </a:p>
          <a:p>
            <a:pPr algn="ctr">
              <a:defRPr/>
            </a:pPr>
            <a:endParaRPr lang="en-GB" sz="3200" dirty="0">
              <a:solidFill>
                <a:srgbClr val="182C74"/>
              </a:solidFill>
            </a:endParaRPr>
          </a:p>
          <a:p>
            <a:pPr algn="ctr">
              <a:defRPr/>
            </a:pPr>
            <a:endParaRPr lang="en-GB" sz="3200" dirty="0">
              <a:solidFill>
                <a:srgbClr val="182C74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Picture2.png"/>
          <p:cNvPicPr>
            <a:picLocks noChangeAspect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-788988" y="0"/>
            <a:ext cx="9969501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4288" y="1936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7950" y="1600200"/>
            <a:ext cx="822960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5" r:id="rId7"/>
  </p:sldLayoutIdLst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A2588C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2588C"/>
          </a:solidFill>
          <a:latin typeface="Calibri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2588C"/>
          </a:solidFill>
          <a:latin typeface="Calibri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2588C"/>
          </a:solidFill>
          <a:latin typeface="Calibri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2588C"/>
          </a:solidFill>
          <a:latin typeface="Calibri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A2588C"/>
          </a:solidFill>
          <a:latin typeface="Calibri" pitchFamily="34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A2588C"/>
          </a:solidFill>
          <a:latin typeface="Calibri" pitchFamily="34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A2588C"/>
          </a:solidFill>
          <a:latin typeface="Calibri" pitchFamily="34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A2588C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182C74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182C74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82C74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182C74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182C74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60648"/>
            <a:ext cx="8229600" cy="1143000"/>
          </a:xfrm>
        </p:spPr>
        <p:txBody>
          <a:bodyPr/>
          <a:lstStyle/>
          <a:p>
            <a:r>
              <a:rPr lang="en-US" dirty="0" smtClean="0"/>
              <a:t>ABILITIES - Listen For Verbal Clues To Gain Information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6156176" y="1556792"/>
            <a:ext cx="1800200" cy="1224136"/>
          </a:xfrm>
          <a:prstGeom prst="wedgeRectCallout">
            <a:avLst>
              <a:gd name="adj1" fmla="val -53202"/>
              <a:gd name="adj2" fmla="val 86911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fficeArt object"/>
          <p:cNvSpPr/>
          <p:nvPr/>
        </p:nvSpPr>
        <p:spPr>
          <a:xfrm>
            <a:off x="6300192" y="1628800"/>
            <a:ext cx="1584176" cy="10010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dirty="0">
                <a:solidFill>
                  <a:srgbClr val="000000"/>
                </a:solidFill>
                <a:effectLst/>
                <a:latin typeface="Calibri"/>
                <a:ea typeface="Arial Unicode MS"/>
                <a:cs typeface="Arial Unicode MS"/>
              </a:rPr>
              <a:t>It</a:t>
            </a:r>
            <a:r>
              <a:rPr lang="en-GB" dirty="0">
                <a:solidFill>
                  <a:srgbClr val="000000"/>
                </a:solidFill>
                <a:effectLst/>
                <a:latin typeface="Arial Unicode MS"/>
                <a:ea typeface="Arial Unicode MS"/>
                <a:cs typeface="Arial Unicode MS"/>
              </a:rPr>
              <a:t>’</a:t>
            </a:r>
            <a:r>
              <a:rPr lang="en-GB" dirty="0">
                <a:solidFill>
                  <a:srgbClr val="000000"/>
                </a:solidFill>
                <a:effectLst/>
                <a:latin typeface="Calibri"/>
                <a:ea typeface="Arial Unicode MS"/>
                <a:cs typeface="Arial Unicode MS"/>
              </a:rPr>
              <a:t>s so frustrating when I</a:t>
            </a:r>
            <a:r>
              <a:rPr lang="en-GB" dirty="0">
                <a:solidFill>
                  <a:srgbClr val="000000"/>
                </a:solidFill>
                <a:effectLst/>
                <a:latin typeface="Arial Unicode MS"/>
                <a:ea typeface="Arial Unicode MS"/>
                <a:cs typeface="Arial Unicode MS"/>
              </a:rPr>
              <a:t>’</a:t>
            </a:r>
            <a:r>
              <a:rPr lang="en-GB" dirty="0">
                <a:solidFill>
                  <a:srgbClr val="000000"/>
                </a:solidFill>
                <a:effectLst/>
                <a:latin typeface="Calibri"/>
                <a:ea typeface="Arial Unicode MS"/>
                <a:cs typeface="Arial Unicode MS"/>
              </a:rPr>
              <a:t>ve read all the books I</a:t>
            </a:r>
            <a:r>
              <a:rPr lang="en-GB" dirty="0">
                <a:solidFill>
                  <a:srgbClr val="000000"/>
                </a:solidFill>
                <a:effectLst/>
                <a:latin typeface="Arial Unicode MS"/>
                <a:ea typeface="Arial Unicode MS"/>
                <a:cs typeface="Arial Unicode MS"/>
              </a:rPr>
              <a:t>’</a:t>
            </a:r>
            <a:r>
              <a:rPr lang="en-GB" dirty="0">
                <a:solidFill>
                  <a:srgbClr val="000000"/>
                </a:solidFill>
                <a:effectLst/>
                <a:latin typeface="Calibri"/>
                <a:ea typeface="Arial Unicode MS"/>
                <a:cs typeface="Arial Unicode MS"/>
              </a:rPr>
              <a:t>ve </a:t>
            </a:r>
            <a:r>
              <a:rPr lang="en-GB" dirty="0" smtClean="0">
                <a:solidFill>
                  <a:srgbClr val="000000"/>
                </a:solidFill>
                <a:latin typeface="Calibri"/>
                <a:ea typeface="Arial Unicode MS"/>
                <a:cs typeface="Arial Unicode MS"/>
              </a:rPr>
              <a:t>borrowed.</a:t>
            </a:r>
            <a:endParaRPr lang="en-GB" dirty="0">
              <a:solidFill>
                <a:srgbClr val="000000"/>
              </a:solidFill>
              <a:effectLst/>
              <a:latin typeface="Helvetica"/>
              <a:ea typeface="Arial Unicode MS"/>
              <a:cs typeface="Arial Unicode MS"/>
            </a:endParaRPr>
          </a:p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sz="1200" dirty="0">
                <a:solidFill>
                  <a:srgbClr val="000000"/>
                </a:solidFill>
                <a:effectLst/>
                <a:latin typeface="Helvetica"/>
                <a:ea typeface="Arial Unicode MS"/>
                <a:cs typeface="Arial Unicode MS"/>
              </a:rPr>
              <a:t> 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755576" y="1268760"/>
            <a:ext cx="1800200" cy="1224136"/>
          </a:xfrm>
          <a:prstGeom prst="wedgeRectCallout">
            <a:avLst>
              <a:gd name="adj1" fmla="val 60504"/>
              <a:gd name="adj2" fmla="val 8447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fficeArt object"/>
          <p:cNvSpPr/>
          <p:nvPr/>
        </p:nvSpPr>
        <p:spPr>
          <a:xfrm>
            <a:off x="899592" y="1412776"/>
            <a:ext cx="1584176" cy="10010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dirty="0" smtClean="0">
                <a:solidFill>
                  <a:srgbClr val="000000"/>
                </a:solidFill>
                <a:effectLst/>
                <a:latin typeface="Calibri"/>
                <a:ea typeface="Arial Unicode MS"/>
                <a:cs typeface="Arial Unicode MS"/>
              </a:rPr>
              <a:t>I have to catch 3 busses to get to the library now. </a:t>
            </a:r>
            <a:endParaRPr lang="en-GB" dirty="0">
              <a:solidFill>
                <a:srgbClr val="000000"/>
              </a:solidFill>
              <a:effectLst/>
              <a:latin typeface="Helvetica"/>
              <a:ea typeface="Arial Unicode MS"/>
              <a:cs typeface="Arial Unicode MS"/>
            </a:endParaRPr>
          </a:p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sz="1200" dirty="0">
                <a:solidFill>
                  <a:srgbClr val="000000"/>
                </a:solidFill>
                <a:effectLst/>
                <a:latin typeface="Helvetica"/>
                <a:ea typeface="Arial Unicode MS"/>
                <a:cs typeface="Arial Unicode MS"/>
              </a:rPr>
              <a:t> 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3851920" y="1196752"/>
            <a:ext cx="1800200" cy="1224136"/>
          </a:xfrm>
          <a:prstGeom prst="wedgeRectCallout">
            <a:avLst>
              <a:gd name="adj1" fmla="val -20833"/>
              <a:gd name="adj2" fmla="val 8447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fficeArt object"/>
          <p:cNvSpPr/>
          <p:nvPr/>
        </p:nvSpPr>
        <p:spPr>
          <a:xfrm>
            <a:off x="3995936" y="1340768"/>
            <a:ext cx="1584176" cy="10010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dirty="0" smtClean="0">
                <a:solidFill>
                  <a:srgbClr val="000000"/>
                </a:solidFill>
                <a:effectLst/>
                <a:latin typeface="Calibri"/>
                <a:ea typeface="Arial Unicode MS"/>
                <a:cs typeface="Arial Unicode MS"/>
              </a:rPr>
              <a:t>I read that the other day in my magazine.</a:t>
            </a:r>
            <a:endParaRPr lang="en-GB" dirty="0">
              <a:solidFill>
                <a:srgbClr val="000000"/>
              </a:solidFill>
              <a:effectLst/>
              <a:latin typeface="Helvetica"/>
              <a:ea typeface="Arial Unicode MS"/>
              <a:cs typeface="Arial Unicode MS"/>
            </a:endParaRPr>
          </a:p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sz="1200" dirty="0">
                <a:solidFill>
                  <a:srgbClr val="000000"/>
                </a:solidFill>
                <a:effectLst/>
                <a:latin typeface="Helvetica"/>
                <a:ea typeface="Arial Unicode MS"/>
                <a:cs typeface="Arial Unicode MS"/>
              </a:rPr>
              <a:t> 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88224" y="3789040"/>
            <a:ext cx="1800200" cy="1224136"/>
          </a:xfrm>
          <a:prstGeom prst="wedgeRectCallout">
            <a:avLst>
              <a:gd name="adj1" fmla="val -87231"/>
              <a:gd name="adj2" fmla="val -5851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fficeArt object"/>
          <p:cNvSpPr/>
          <p:nvPr/>
        </p:nvSpPr>
        <p:spPr>
          <a:xfrm>
            <a:off x="6732240" y="4084166"/>
            <a:ext cx="1584176" cy="10010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dirty="0" smtClean="0">
                <a:solidFill>
                  <a:srgbClr val="000000"/>
                </a:solidFill>
                <a:latin typeface="Calibri"/>
                <a:ea typeface="Arial Unicode MS"/>
                <a:cs typeface="Arial Unicode MS"/>
              </a:rPr>
              <a:t>I’ve got three grandchildren.</a:t>
            </a:r>
            <a:endParaRPr lang="en-GB" dirty="0">
              <a:solidFill>
                <a:srgbClr val="000000"/>
              </a:solidFill>
              <a:effectLst/>
              <a:latin typeface="Helvetica"/>
              <a:ea typeface="Arial Unicode MS"/>
              <a:cs typeface="Arial Unicode MS"/>
            </a:endParaRPr>
          </a:p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sz="1200" dirty="0">
                <a:solidFill>
                  <a:srgbClr val="000000"/>
                </a:solidFill>
                <a:effectLst/>
                <a:latin typeface="Helvetica"/>
                <a:ea typeface="Arial Unicode MS"/>
                <a:cs typeface="Arial Unicode MS"/>
              </a:rPr>
              <a:t> 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395536" y="3501008"/>
            <a:ext cx="1800200" cy="1224136"/>
          </a:xfrm>
          <a:prstGeom prst="wedgeRectCallout">
            <a:avLst>
              <a:gd name="adj1" fmla="val 78764"/>
              <a:gd name="adj2" fmla="val 252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fficeArt object"/>
          <p:cNvSpPr/>
          <p:nvPr/>
        </p:nvSpPr>
        <p:spPr>
          <a:xfrm>
            <a:off x="539552" y="3789040"/>
            <a:ext cx="1584176" cy="10010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dirty="0" smtClean="0">
                <a:solidFill>
                  <a:srgbClr val="000000"/>
                </a:solidFill>
                <a:latin typeface="Calibri"/>
                <a:ea typeface="Arial Unicode MS"/>
                <a:cs typeface="Arial Unicode MS"/>
              </a:rPr>
              <a:t>I got an </a:t>
            </a:r>
            <a:r>
              <a:rPr lang="en-GB" dirty="0" err="1" smtClean="0">
                <a:solidFill>
                  <a:srgbClr val="000000"/>
                </a:solidFill>
                <a:latin typeface="Calibri"/>
                <a:ea typeface="Arial Unicode MS"/>
                <a:cs typeface="Arial Unicode MS"/>
              </a:rPr>
              <a:t>iPad</a:t>
            </a:r>
            <a:r>
              <a:rPr lang="en-GB" dirty="0" smtClean="0">
                <a:solidFill>
                  <a:srgbClr val="000000"/>
                </a:solidFill>
                <a:latin typeface="Calibri"/>
                <a:ea typeface="Arial Unicode MS"/>
                <a:cs typeface="Arial Unicode MS"/>
              </a:rPr>
              <a:t> for my birthday.</a:t>
            </a:r>
            <a:endParaRPr lang="en-GB" dirty="0">
              <a:solidFill>
                <a:srgbClr val="000000"/>
              </a:solidFill>
              <a:effectLst/>
              <a:latin typeface="Helvetica"/>
              <a:ea typeface="Arial Unicode MS"/>
              <a:cs typeface="Arial Unicode MS"/>
            </a:endParaRPr>
          </a:p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sz="1200" dirty="0">
                <a:solidFill>
                  <a:srgbClr val="000000"/>
                </a:solidFill>
                <a:effectLst/>
                <a:latin typeface="Helvetica"/>
                <a:ea typeface="Arial Unicode MS"/>
                <a:cs typeface="Arial Unicode MS"/>
              </a:rPr>
              <a:t> 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4572000" y="5013176"/>
            <a:ext cx="1800200" cy="1224136"/>
          </a:xfrm>
          <a:prstGeom prst="wedgeRectCallout">
            <a:avLst>
              <a:gd name="adj1" fmla="val -51542"/>
              <a:gd name="adj2" fmla="val -69319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fficeArt object"/>
          <p:cNvSpPr/>
          <p:nvPr/>
        </p:nvSpPr>
        <p:spPr>
          <a:xfrm>
            <a:off x="4716016" y="5164286"/>
            <a:ext cx="1584176" cy="10010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dirty="0" smtClean="0">
                <a:solidFill>
                  <a:srgbClr val="000000"/>
                </a:solidFill>
                <a:effectLst/>
                <a:latin typeface="Calibri"/>
                <a:ea typeface="Arial Unicode MS"/>
                <a:cs typeface="Arial Unicode MS"/>
              </a:rPr>
              <a:t>My eldest has just started school.</a:t>
            </a:r>
            <a:endParaRPr lang="en-GB" dirty="0">
              <a:solidFill>
                <a:srgbClr val="000000"/>
              </a:solidFill>
              <a:effectLst/>
              <a:latin typeface="Helvetica"/>
              <a:ea typeface="Arial Unicode MS"/>
              <a:cs typeface="Arial Unicode MS"/>
            </a:endParaRPr>
          </a:p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sz="1200" dirty="0">
                <a:solidFill>
                  <a:srgbClr val="000000"/>
                </a:solidFill>
                <a:effectLst/>
                <a:latin typeface="Helvetica"/>
                <a:ea typeface="Arial Unicode MS"/>
                <a:cs typeface="Arial Unicode MS"/>
              </a:rPr>
              <a:t> 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691680" y="5085184"/>
            <a:ext cx="1800200" cy="1224136"/>
          </a:xfrm>
          <a:prstGeom prst="wedgeRectCallout">
            <a:avLst>
              <a:gd name="adj1" fmla="val 61334"/>
              <a:gd name="adj2" fmla="val -82745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fficeArt object"/>
          <p:cNvSpPr/>
          <p:nvPr/>
        </p:nvSpPr>
        <p:spPr>
          <a:xfrm>
            <a:off x="1835696" y="5157192"/>
            <a:ext cx="1584176" cy="10010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dirty="0" smtClean="0">
                <a:solidFill>
                  <a:srgbClr val="000000"/>
                </a:solidFill>
                <a:effectLst/>
                <a:latin typeface="Calibri"/>
                <a:ea typeface="Arial Unicode MS"/>
                <a:cs typeface="Arial Unicode MS"/>
              </a:rPr>
              <a:t>The church has stopped </a:t>
            </a:r>
            <a:r>
              <a:rPr lang="en-GB" dirty="0" smtClean="0">
                <a:solidFill>
                  <a:srgbClr val="000000"/>
                </a:solidFill>
                <a:latin typeface="Calibri"/>
                <a:ea typeface="Arial Unicode MS"/>
                <a:cs typeface="Arial Unicode MS"/>
              </a:rPr>
              <a:t>the coffee mornings now.</a:t>
            </a:r>
            <a:endParaRPr lang="en-GB" dirty="0">
              <a:solidFill>
                <a:srgbClr val="000000"/>
              </a:solidFill>
              <a:effectLst/>
              <a:latin typeface="Helvetica"/>
              <a:ea typeface="Arial Unicode MS"/>
              <a:cs typeface="Arial Unicode MS"/>
            </a:endParaRPr>
          </a:p>
          <a:p>
            <a:pPr algn="ctr"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</a:tabLst>
            </a:pPr>
            <a:r>
              <a:rPr lang="en-GB" sz="1200" dirty="0">
                <a:solidFill>
                  <a:srgbClr val="000000"/>
                </a:solidFill>
                <a:effectLst/>
                <a:latin typeface="Helvetica"/>
                <a:ea typeface="Arial Unicode MS"/>
                <a:cs typeface="Arial Unicode MS"/>
              </a:rPr>
              <a:t> </a:t>
            </a:r>
          </a:p>
        </p:txBody>
      </p:sp>
      <p:sp>
        <p:nvSpPr>
          <p:cNvPr id="20" name="Oval 19"/>
          <p:cNvSpPr/>
          <p:nvPr/>
        </p:nvSpPr>
        <p:spPr>
          <a:xfrm>
            <a:off x="3131840" y="2996952"/>
            <a:ext cx="2664296" cy="136815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LIBRARY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466518"/>
      </p:ext>
    </p:extLst>
  </p:cSld>
  <p:clrMapOvr>
    <a:masterClrMapping/>
  </p:clrMapOvr>
  <p:transition xmlns:p14="http://schemas.microsoft.com/office/powerpoint/2010/main"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2" y="332656"/>
            <a:ext cx="8229600" cy="1143000"/>
          </a:xfrm>
        </p:spPr>
        <p:txBody>
          <a:bodyPr/>
          <a:lstStyle/>
          <a:p>
            <a:r>
              <a:rPr lang="en-US" dirty="0" smtClean="0"/>
              <a:t>ABILITIES -  Look For Visual Clues To Gain Information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36469">
            <a:off x="464882" y="1795969"/>
            <a:ext cx="2603770" cy="173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50272">
            <a:off x="5662716" y="3916349"/>
            <a:ext cx="3091721" cy="1759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60215">
            <a:off x="357440" y="4068445"/>
            <a:ext cx="2662331" cy="1950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4540938" y="1875886"/>
            <a:ext cx="2952329" cy="2026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729349" y="3183421"/>
            <a:ext cx="2677193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8897414"/>
      </p:ext>
    </p:extLst>
  </p:cSld>
  <p:clrMapOvr>
    <a:masterClrMapping/>
  </p:clrMapOvr>
  <p:transition xmlns:p14="http://schemas.microsoft.com/office/powerpoint/2010/main"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8640960" cy="621364"/>
          </a:xfrm>
        </p:spPr>
        <p:txBody>
          <a:bodyPr/>
          <a:lstStyle/>
          <a:p>
            <a:pPr eaLnBrk="1" hangingPunct="1"/>
            <a:r>
              <a:rPr lang="en-GB" sz="2600" dirty="0" smtClean="0"/>
              <a:t>SKILLS - Ask Open Questions To Gain Information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1640" y="1340768"/>
            <a:ext cx="612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 have six honest serving men</a:t>
            </a:r>
          </a:p>
          <a:p>
            <a:pPr algn="ctr"/>
            <a:r>
              <a:rPr lang="en-GB" dirty="0" smtClean="0"/>
              <a:t>They taught me all I knew.</a:t>
            </a:r>
          </a:p>
          <a:p>
            <a:pPr algn="ctr"/>
            <a:r>
              <a:rPr lang="en-GB" dirty="0" smtClean="0"/>
              <a:t>They are </a:t>
            </a:r>
            <a:r>
              <a:rPr lang="en-GB" b="1" dirty="0" smtClean="0">
                <a:solidFill>
                  <a:srgbClr val="FF0000"/>
                </a:solidFill>
              </a:rPr>
              <a:t>WHERE</a:t>
            </a:r>
            <a:r>
              <a:rPr lang="en-GB" dirty="0" smtClean="0"/>
              <a:t>,</a:t>
            </a:r>
            <a:r>
              <a:rPr lang="en-GB" b="1" dirty="0" smtClean="0">
                <a:solidFill>
                  <a:srgbClr val="FF0000"/>
                </a:solidFill>
              </a:rPr>
              <a:t> WHY</a:t>
            </a:r>
            <a:r>
              <a:rPr lang="en-GB" dirty="0" smtClean="0">
                <a:solidFill>
                  <a:srgbClr val="4D4D4D"/>
                </a:solidFill>
              </a:rPr>
              <a:t>,</a:t>
            </a:r>
            <a:r>
              <a:rPr lang="en-GB" b="1" dirty="0" smtClean="0">
                <a:solidFill>
                  <a:srgbClr val="FF0000"/>
                </a:solidFill>
              </a:rPr>
              <a:t> WHEN</a:t>
            </a:r>
            <a:r>
              <a:rPr lang="en-GB" dirty="0" smtClean="0"/>
              <a:t>, 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WHAT</a:t>
            </a:r>
            <a:r>
              <a:rPr lang="en-GB" dirty="0" smtClean="0"/>
              <a:t>, </a:t>
            </a:r>
            <a:r>
              <a:rPr lang="en-GB" b="1" dirty="0" smtClean="0">
                <a:solidFill>
                  <a:srgbClr val="FF0000"/>
                </a:solidFill>
              </a:rPr>
              <a:t>HOW</a:t>
            </a:r>
            <a:r>
              <a:rPr lang="en-GB" dirty="0" smtClean="0"/>
              <a:t>, and </a:t>
            </a:r>
            <a:r>
              <a:rPr lang="en-GB" b="1" dirty="0" smtClean="0">
                <a:solidFill>
                  <a:srgbClr val="FF0000"/>
                </a:solidFill>
              </a:rPr>
              <a:t>WHO</a:t>
            </a:r>
            <a:r>
              <a:rPr lang="en-GB" dirty="0" smtClean="0"/>
              <a:t>.</a:t>
            </a:r>
            <a:endParaRPr lang="en-GB" sz="3200" dirty="0"/>
          </a:p>
          <a:p>
            <a:pPr algn="r"/>
            <a:r>
              <a:rPr lang="en-GB" sz="1600" b="1" i="1" dirty="0" smtClean="0"/>
              <a:t>Rudyard Kipling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251520" y="2852936"/>
            <a:ext cx="2520280" cy="1512168"/>
          </a:xfrm>
          <a:prstGeom prst="wedgeEllipseCallout">
            <a:avLst>
              <a:gd name="adj1" fmla="val 37726"/>
              <a:gd name="adj2" fmla="val 700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magazines do you like to read? 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2555776" y="4509120"/>
            <a:ext cx="2520280" cy="1512168"/>
          </a:xfrm>
          <a:prstGeom prst="wedgeEllipseCallout">
            <a:avLst>
              <a:gd name="adj1" fmla="val 37726"/>
              <a:gd name="adj2" fmla="val 700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much do your magazines and papers cost each month? 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3347864" y="2780928"/>
            <a:ext cx="2520280" cy="1512168"/>
          </a:xfrm>
          <a:prstGeom prst="wedgeEllipseCallout">
            <a:avLst>
              <a:gd name="adj1" fmla="val 37726"/>
              <a:gd name="adj2" fmla="val 700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often do you come to the library? 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5796136" y="4437112"/>
            <a:ext cx="2520280" cy="1512168"/>
          </a:xfrm>
          <a:prstGeom prst="wedgeEllipseCallout">
            <a:avLst>
              <a:gd name="adj1" fmla="val 37726"/>
              <a:gd name="adj2" fmla="val 700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are the main services you use?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143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8640960" cy="621364"/>
          </a:xfrm>
        </p:spPr>
        <p:txBody>
          <a:bodyPr/>
          <a:lstStyle/>
          <a:p>
            <a:pPr eaLnBrk="1" hangingPunct="1"/>
            <a:r>
              <a:rPr lang="en-GB" sz="2600" dirty="0" smtClean="0"/>
              <a:t>SKILLS Ask Closed Questions To Confirm and Clarify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5816" y="1412776"/>
            <a:ext cx="3096344" cy="18697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/>
              <a:t>  </a:t>
            </a:r>
            <a:r>
              <a:rPr lang="en-GB" dirty="0" smtClean="0"/>
              <a:t>Would                         Could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   Should                         Will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   If                                   Can 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   Is                                   Do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67544" y="3501008"/>
            <a:ext cx="1800200" cy="2448272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I could show you how you can save money each month on magazines, would you be interested?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555776" y="3501008"/>
            <a:ext cx="1728192" cy="2448272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Would you like to join us on one of our coffee mornings?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572000" y="3501008"/>
            <a:ext cx="1656184" cy="2448272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you use the download facility on your </a:t>
            </a:r>
            <a:r>
              <a:rPr lang="en-US" dirty="0" err="1" smtClean="0"/>
              <a:t>iPad</a:t>
            </a:r>
            <a:r>
              <a:rPr lang="en-US" dirty="0"/>
              <a:t>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588224" y="3501008"/>
            <a:ext cx="1656184" cy="2448272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you like to meet up with other people?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9324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59632" y="1628800"/>
            <a:ext cx="2952328" cy="3384376"/>
            <a:chOff x="1475656" y="1556792"/>
            <a:chExt cx="2304256" cy="2376264"/>
          </a:xfrm>
        </p:grpSpPr>
        <p:sp>
          <p:nvSpPr>
            <p:cNvPr id="5" name="Isosceles Triangle 4"/>
            <p:cNvSpPr/>
            <p:nvPr/>
          </p:nvSpPr>
          <p:spPr>
            <a:xfrm rot="10800000">
              <a:off x="1475656" y="1844824"/>
              <a:ext cx="2304256" cy="1728192"/>
            </a:xfrm>
            <a:prstGeom prst="triangl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475656" y="1556792"/>
              <a:ext cx="23042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39752" y="3140968"/>
              <a:ext cx="576064" cy="7920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Left Arrow 8"/>
          <p:cNvSpPr/>
          <p:nvPr/>
        </p:nvSpPr>
        <p:spPr>
          <a:xfrm rot="19714731">
            <a:off x="2621559" y="1443494"/>
            <a:ext cx="1320620" cy="347589"/>
          </a:xfrm>
          <a:prstGeom prst="leftArrow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>
            <a:off x="2843808" y="4221088"/>
            <a:ext cx="1512168" cy="360040"/>
          </a:xfrm>
          <a:prstGeom prst="leftArrow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87624" y="3645024"/>
            <a:ext cx="7344816" cy="28803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2555776" y="5157192"/>
            <a:ext cx="360040" cy="504056"/>
          </a:xfrm>
          <a:prstGeom prst="downArrow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27984" y="1844824"/>
            <a:ext cx="44747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Ask open questions. </a:t>
            </a:r>
            <a:r>
              <a:rPr lang="en-US" b="1" dirty="0" smtClean="0">
                <a:solidFill>
                  <a:srgbClr val="3366FF"/>
                </a:solidFill>
              </a:rPr>
              <a:t>What </a:t>
            </a:r>
            <a:r>
              <a:rPr lang="en-US" b="1" dirty="0">
                <a:solidFill>
                  <a:srgbClr val="3366FF"/>
                </a:solidFill>
              </a:rPr>
              <a:t>magazines do you </a:t>
            </a:r>
            <a:endParaRPr lang="en-US" b="1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like </a:t>
            </a:r>
            <a:r>
              <a:rPr lang="en-US" b="1" dirty="0">
                <a:solidFill>
                  <a:srgbClr val="3366FF"/>
                </a:solidFill>
              </a:rPr>
              <a:t>to read?</a:t>
            </a:r>
          </a:p>
          <a:p>
            <a:r>
              <a:rPr lang="en-US" b="1" dirty="0">
                <a:solidFill>
                  <a:srgbClr val="3366FF"/>
                </a:solidFill>
              </a:rPr>
              <a:t>How much do you spend on newspapers and </a:t>
            </a:r>
            <a:endParaRPr lang="en-US" b="1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magazines </a:t>
            </a:r>
            <a:r>
              <a:rPr lang="en-US" b="1" dirty="0">
                <a:solidFill>
                  <a:srgbClr val="3366FF"/>
                </a:solidFill>
              </a:rPr>
              <a:t>each month?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   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 rot="21204553">
            <a:off x="3145464" y="1991585"/>
            <a:ext cx="1320620" cy="313421"/>
          </a:xfrm>
          <a:prstGeom prst="leftArrow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79912" y="980728"/>
            <a:ext cx="49287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 and verbal clues.  </a:t>
            </a:r>
            <a:r>
              <a:rPr lang="en-US" b="1" dirty="0" smtClean="0">
                <a:solidFill>
                  <a:srgbClr val="3366FF"/>
                </a:solidFill>
              </a:rPr>
              <a:t>See user with a new </a:t>
            </a:r>
            <a:r>
              <a:rPr lang="en-US" b="1" dirty="0" err="1" smtClean="0">
                <a:solidFill>
                  <a:srgbClr val="3366FF"/>
                </a:solidFill>
              </a:rPr>
              <a:t>iPad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b="1" dirty="0">
                <a:solidFill>
                  <a:srgbClr val="3366FF"/>
                </a:solidFill>
              </a:rPr>
              <a:t> </a:t>
            </a:r>
            <a:r>
              <a:rPr lang="en-US" b="1" dirty="0" smtClean="0">
                <a:solidFill>
                  <a:srgbClr val="3366FF"/>
                </a:solidFill>
              </a:rPr>
              <a:t> Hear user say they have and </a:t>
            </a:r>
            <a:r>
              <a:rPr lang="en-US" b="1" dirty="0" err="1" smtClean="0">
                <a:solidFill>
                  <a:srgbClr val="3366FF"/>
                </a:solidFill>
              </a:rPr>
              <a:t>iPad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endParaRPr lang="en-US" b="1" dirty="0">
              <a:solidFill>
                <a:srgbClr val="3366FF"/>
              </a:solidFill>
            </a:endParaRPr>
          </a:p>
          <a:p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7984" y="4149080"/>
            <a:ext cx="3942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Clarify with closed questions. </a:t>
            </a:r>
            <a:r>
              <a:rPr lang="en-US" b="1" dirty="0">
                <a:solidFill>
                  <a:srgbClr val="3366FF"/>
                </a:solidFill>
              </a:rPr>
              <a:t>If I could </a:t>
            </a:r>
            <a:endParaRPr lang="en-US" b="1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demonstrate </a:t>
            </a:r>
            <a:r>
              <a:rPr lang="en-US" b="1" dirty="0">
                <a:solidFill>
                  <a:srgbClr val="3366FF"/>
                </a:solidFill>
              </a:rPr>
              <a:t>how you could save some </a:t>
            </a:r>
            <a:endParaRPr lang="en-US" b="1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money </a:t>
            </a:r>
            <a:r>
              <a:rPr lang="en-US" b="1" dirty="0">
                <a:solidFill>
                  <a:srgbClr val="3366FF"/>
                </a:solidFill>
              </a:rPr>
              <a:t>each month on magazines and </a:t>
            </a:r>
            <a:endParaRPr lang="en-US" b="1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newspapers</a:t>
            </a:r>
            <a:r>
              <a:rPr lang="en-US" b="1" dirty="0">
                <a:solidFill>
                  <a:srgbClr val="3366FF"/>
                </a:solidFill>
              </a:rPr>
              <a:t>, would you be interested?</a:t>
            </a:r>
          </a:p>
          <a:p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07704" y="5877272"/>
            <a:ext cx="619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Library Service.  </a:t>
            </a:r>
            <a:r>
              <a:rPr lang="en-US" b="1" dirty="0" smtClean="0">
                <a:solidFill>
                  <a:srgbClr val="3366FF"/>
                </a:solidFill>
              </a:rPr>
              <a:t>Introduce magazine and newspaper download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30832" y="260648"/>
            <a:ext cx="8229600" cy="1143000"/>
          </a:xfrm>
        </p:spPr>
        <p:txBody>
          <a:bodyPr/>
          <a:lstStyle/>
          <a:p>
            <a:r>
              <a:rPr lang="en-US" dirty="0" smtClean="0"/>
              <a:t>Super Server Funnel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95319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Introducing library services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628800"/>
            <a:ext cx="4410849" cy="273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4797152"/>
            <a:ext cx="69127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Create open and closed questions </a:t>
            </a:r>
          </a:p>
          <a:p>
            <a:pPr algn="ct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7376162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291" y="548680"/>
            <a:ext cx="8229600" cy="648072"/>
          </a:xfrm>
        </p:spPr>
        <p:txBody>
          <a:bodyPr/>
          <a:lstStyle/>
          <a:p>
            <a:r>
              <a:rPr lang="en-GB" sz="2600" dirty="0" smtClean="0"/>
              <a:t>KNOWLEDGE</a:t>
            </a:r>
            <a:endParaRPr lang="en-GB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Knowledge is power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Know the library services and talk to the user about how the service can benefit them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Benefits – what the service will do for them, save time, save money, add value to their life</a:t>
            </a:r>
            <a:endParaRPr lang="en-GB" sz="24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Ability – Library service benefits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628800"/>
            <a:ext cx="4410849" cy="273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4797152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Identify the benefits of the key library services. Do they save time, money or add value?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3639877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Services </a:t>
            </a:r>
            <a:endParaRPr lang="en-US" dirty="0"/>
          </a:p>
        </p:txBody>
      </p:sp>
      <p:sp>
        <p:nvSpPr>
          <p:cNvPr id="3" name="Snip Single Corner Rectangle 2"/>
          <p:cNvSpPr/>
          <p:nvPr/>
        </p:nvSpPr>
        <p:spPr>
          <a:xfrm>
            <a:off x="395536" y="1484784"/>
            <a:ext cx="4032448" cy="4536504"/>
          </a:xfrm>
          <a:prstGeom prst="snip1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7544" y="1484784"/>
            <a:ext cx="38164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To existing library users: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Watch for clues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Listen for clues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Ask them questions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Introduce services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Approach them when you see or hear a clue that presents an opportunity to introduce a service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If you are already in discussion with them and hear or see a clue, introduce the appropriate service </a:t>
            </a:r>
            <a:endParaRPr lang="en-US" dirty="0"/>
          </a:p>
        </p:txBody>
      </p:sp>
      <p:sp>
        <p:nvSpPr>
          <p:cNvPr id="7" name="Snip Single Corner Rectangle 6"/>
          <p:cNvSpPr/>
          <p:nvPr/>
        </p:nvSpPr>
        <p:spPr>
          <a:xfrm>
            <a:off x="4716016" y="1484784"/>
            <a:ext cx="4032448" cy="4536504"/>
          </a:xfrm>
          <a:prstGeom prst="snip1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88024" y="1484784"/>
            <a:ext cx="38164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To non library users: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Contact local business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Contact local community groups</a:t>
            </a:r>
          </a:p>
          <a:p>
            <a:r>
              <a:rPr lang="en-US" dirty="0"/>
              <a:t> </a:t>
            </a:r>
            <a:r>
              <a:rPr lang="en-US" dirty="0" smtClean="0"/>
              <a:t>    example mother and baby groups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Attend and set up a stall at local events –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Business networking events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Community events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837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Services To Non Library Users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339021"/>
            <a:ext cx="79928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To non library users: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Contact local business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Contact local community groups</a:t>
            </a:r>
          </a:p>
          <a:p>
            <a:r>
              <a:rPr lang="en-US" dirty="0"/>
              <a:t> </a:t>
            </a:r>
            <a:r>
              <a:rPr lang="en-US" dirty="0" smtClean="0"/>
              <a:t>    example mother and baby groups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Attend and set up a stall at local events –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Business networking events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Community events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30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1331640" y="3573016"/>
            <a:ext cx="6383073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dirty="0" smtClean="0"/>
              <a:t>Supporting Colleagues To </a:t>
            </a:r>
          </a:p>
          <a:p>
            <a:pPr algn="ctr"/>
            <a:r>
              <a:rPr lang="en-GB" sz="3600" dirty="0" smtClean="0"/>
              <a:t>‘Increase </a:t>
            </a:r>
            <a:r>
              <a:rPr lang="en-GB" sz="3600" dirty="0"/>
              <a:t>Library Services Used By Each </a:t>
            </a:r>
            <a:r>
              <a:rPr lang="en-GB" sz="3600" dirty="0" smtClean="0"/>
              <a:t>Visitor’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84784"/>
            <a:ext cx="7063333" cy="187220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340768"/>
            <a:ext cx="79208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Thank you</a:t>
            </a:r>
          </a:p>
          <a:p>
            <a:pPr algn="ctr"/>
            <a:endParaRPr lang="en-US" sz="5400" dirty="0" smtClean="0"/>
          </a:p>
          <a:p>
            <a:pPr algn="ctr"/>
            <a:r>
              <a:rPr lang="en-US" sz="5400" dirty="0" smtClean="0"/>
              <a:t>Enjoy a </a:t>
            </a:r>
          </a:p>
          <a:p>
            <a:pPr algn="ctr"/>
            <a:r>
              <a:rPr lang="en-US" sz="5400" dirty="0" smtClean="0"/>
              <a:t>Merry and Peaceful Christmas!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95633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8459788" cy="648072"/>
          </a:xfrm>
        </p:spPr>
        <p:txBody>
          <a:bodyPr/>
          <a:lstStyle/>
          <a:p>
            <a:pPr eaLnBrk="1" hangingPunct="1"/>
            <a:r>
              <a:rPr lang="en-GB" sz="2600" dirty="0" smtClean="0"/>
              <a:t>Action plans 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447265"/>
            <a:ext cx="8229600" cy="6334040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20000"/>
              </a:lnSpc>
              <a:buNone/>
            </a:pPr>
            <a:r>
              <a:rPr lang="en-GB" b="0" dirty="0" smtClean="0">
                <a:solidFill>
                  <a:schemeClr val="tx2"/>
                </a:solidFill>
              </a:rPr>
              <a:t>1. Project to be completed before next session: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GB" b="0" dirty="0" smtClean="0">
                <a:solidFill>
                  <a:schemeClr val="tx2"/>
                </a:solidFill>
              </a:rPr>
              <a:t>List 3 Smart Objectives for things you will do and implement to increase uptake of services before the next session.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en-GB" b="0" dirty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GB" b="0" dirty="0" smtClean="0">
                <a:solidFill>
                  <a:schemeClr val="tx2"/>
                </a:solidFill>
              </a:rPr>
              <a:t>2. Bring to the next session:</a:t>
            </a:r>
          </a:p>
          <a:p>
            <a:pPr lvl="1" indent="-342900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en-GB" b="0" dirty="0" smtClean="0">
                <a:solidFill>
                  <a:schemeClr val="tx2"/>
                </a:solidFill>
              </a:rPr>
              <a:t>A success story following use of ASK</a:t>
            </a:r>
          </a:p>
          <a:p>
            <a:pPr lvl="1" indent="-342900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en-GB" b="0" dirty="0" smtClean="0">
                <a:solidFill>
                  <a:schemeClr val="tx2"/>
                </a:solidFill>
              </a:rPr>
              <a:t>A story where it all went wrong and you became wiser as a result! So we can discuss at the next session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en-GB" b="0" dirty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endParaRPr lang="en-GB" b="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endParaRPr lang="en-GB" b="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endParaRPr lang="en-GB" b="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endParaRPr lang="en-GB" b="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6449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Popularity of library services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628800"/>
            <a:ext cx="4410849" cy="273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4797152"/>
            <a:ext cx="828092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List the library services in order of popularity. Most popular being 1.  </a:t>
            </a:r>
            <a:r>
              <a:rPr lang="en-US" sz="2800" dirty="0"/>
              <a:t>S</a:t>
            </a:r>
            <a:r>
              <a:rPr lang="en-US" sz="2800" dirty="0" smtClean="0"/>
              <a:t>core all out of 10 for user awareness. 1 being low, 10 high.</a:t>
            </a:r>
          </a:p>
          <a:p>
            <a:pPr algn="ct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125224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What can we do to raise awareness?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628800"/>
            <a:ext cx="4410849" cy="273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4797152"/>
            <a:ext cx="813690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Discuss the services that have potential for increased use if library visitors knew about them.</a:t>
            </a:r>
          </a:p>
          <a:p>
            <a:pPr algn="ctr"/>
            <a:r>
              <a:rPr lang="en-US" sz="2800" dirty="0" smtClean="0"/>
              <a:t>Explain as a team we have to become Super Servers to engage library users</a:t>
            </a:r>
          </a:p>
          <a:p>
            <a:pPr algn="ct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125224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Server or Super Server?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628800"/>
            <a:ext cx="4410849" cy="273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4797152"/>
            <a:ext cx="691276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Study the list of services and identify would be delivered by a Server or a Super Server</a:t>
            </a:r>
          </a:p>
          <a:p>
            <a:pPr algn="ct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125224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Servers ASK</a:t>
            </a:r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375054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79512" y="1124744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r>
              <a:rPr lang="en-GB" sz="2400" b="1" dirty="0"/>
              <a:t>bilities</a:t>
            </a:r>
            <a:r>
              <a:rPr lang="en-GB" sz="2400" dirty="0"/>
              <a:t> -  Listen and watch for </a:t>
            </a:r>
            <a:r>
              <a:rPr lang="en-GB" sz="2400" dirty="0" smtClean="0"/>
              <a:t>clues that cues to introduce library services</a:t>
            </a:r>
          </a:p>
          <a:p>
            <a:endParaRPr lang="en-GB" sz="2400" dirty="0"/>
          </a:p>
          <a:p>
            <a:r>
              <a:rPr lang="en-GB" sz="2400" b="1" dirty="0" smtClean="0">
                <a:solidFill>
                  <a:srgbClr val="FF0000"/>
                </a:solidFill>
              </a:rPr>
              <a:t>S</a:t>
            </a:r>
            <a:r>
              <a:rPr lang="en-GB" sz="2400" b="1" dirty="0" smtClean="0"/>
              <a:t>kills </a:t>
            </a:r>
            <a:r>
              <a:rPr lang="en-GB" sz="2400" dirty="0" smtClean="0"/>
              <a:t>– Of communication </a:t>
            </a:r>
          </a:p>
          <a:p>
            <a:endParaRPr lang="en-GB" sz="2400" dirty="0"/>
          </a:p>
          <a:p>
            <a:r>
              <a:rPr lang="en-GB" sz="2400" b="1" dirty="0">
                <a:solidFill>
                  <a:srgbClr val="FF0000"/>
                </a:solidFill>
              </a:rPr>
              <a:t>K</a:t>
            </a:r>
            <a:r>
              <a:rPr lang="en-GB" sz="2400" b="1" dirty="0"/>
              <a:t>nowledge</a:t>
            </a:r>
            <a:r>
              <a:rPr lang="en-GB" sz="2400" dirty="0"/>
              <a:t> - of </a:t>
            </a:r>
            <a:r>
              <a:rPr lang="en-GB" sz="2400" dirty="0" smtClean="0"/>
              <a:t>library services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23166790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30832" y="260648"/>
            <a:ext cx="8229600" cy="1143000"/>
          </a:xfrm>
        </p:spPr>
        <p:txBody>
          <a:bodyPr/>
          <a:lstStyle/>
          <a:p>
            <a:r>
              <a:rPr lang="en-US" dirty="0" smtClean="0"/>
              <a:t>How its Used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9512" y="1412776"/>
            <a:ext cx="8568952" cy="12961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2755" y="1340768"/>
            <a:ext cx="850117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 smtClean="0"/>
          </a:p>
          <a:p>
            <a:r>
              <a:rPr lang="en-US" b="1" dirty="0" smtClean="0">
                <a:solidFill>
                  <a:srgbClr val="FF5050"/>
                </a:solidFill>
              </a:rPr>
              <a:t>ABILITIES</a:t>
            </a:r>
            <a:r>
              <a:rPr lang="en-US" b="1" dirty="0" smtClean="0"/>
              <a:t> to watch and listen for Visual and verbal clues – </a:t>
            </a:r>
            <a:r>
              <a:rPr lang="en-US" dirty="0" smtClean="0"/>
              <a:t>things the library user says or </a:t>
            </a:r>
          </a:p>
          <a:p>
            <a:r>
              <a:rPr lang="en-US" dirty="0" smtClean="0"/>
              <a:t>does that opens the door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/>
              <a:t> </a:t>
            </a:r>
            <a:r>
              <a:rPr lang="en-US" dirty="0" smtClean="0"/>
              <a:t>opportunity to introduce a library service.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9512" y="3068960"/>
            <a:ext cx="8568952" cy="12961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9512" y="4725144"/>
            <a:ext cx="8568952" cy="12961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1520" y="4737918"/>
            <a:ext cx="7860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b="1" dirty="0" smtClean="0">
                <a:solidFill>
                  <a:srgbClr val="FF5050"/>
                </a:solidFill>
              </a:rPr>
              <a:t>KNOWLEDGE of library services </a:t>
            </a:r>
            <a:r>
              <a:rPr lang="en-US" dirty="0" smtClean="0">
                <a:solidFill>
                  <a:srgbClr val="000000"/>
                </a:solidFill>
              </a:rPr>
              <a:t>Know the benefits of the services – explain to the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Customer how the service will benefit them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2590453"/>
            <a:ext cx="831125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FF5050"/>
                </a:solidFill>
              </a:rPr>
              <a:t>SKILLS of Communication </a:t>
            </a:r>
            <a:r>
              <a:rPr lang="en-US" b="1" dirty="0" smtClean="0"/>
              <a:t>Ask the library questions </a:t>
            </a:r>
            <a:r>
              <a:rPr lang="en-US" dirty="0" smtClean="0"/>
              <a:t>– </a:t>
            </a:r>
            <a:r>
              <a:rPr lang="en-US" b="1" dirty="0" smtClean="0"/>
              <a:t>open</a:t>
            </a:r>
            <a:r>
              <a:rPr lang="en-US" dirty="0" smtClean="0"/>
              <a:t> questions to gather </a:t>
            </a:r>
            <a:endParaRPr lang="en-US" dirty="0"/>
          </a:p>
          <a:p>
            <a:r>
              <a:rPr lang="en-US" dirty="0" smtClean="0"/>
              <a:t>Information, </a:t>
            </a:r>
            <a:r>
              <a:rPr lang="en-US" b="1" dirty="0" smtClean="0"/>
              <a:t>closed</a:t>
            </a:r>
            <a:r>
              <a:rPr lang="en-US" dirty="0" smtClean="0"/>
              <a:t> questions to clarify and confirm. Listen to their answers and watch </a:t>
            </a:r>
          </a:p>
          <a:p>
            <a:r>
              <a:rPr lang="en-US" dirty="0" smtClean="0"/>
              <a:t>what they do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8172632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640960" cy="621364"/>
          </a:xfrm>
        </p:spPr>
        <p:txBody>
          <a:bodyPr/>
          <a:lstStyle/>
          <a:p>
            <a:pPr eaLnBrk="1" hangingPunct="1"/>
            <a:r>
              <a:rPr lang="en-GB" sz="2600" dirty="0" smtClean="0"/>
              <a:t>Abilities – Listen and watch for clues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124744"/>
            <a:ext cx="83529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r>
              <a:rPr lang="en-GB" b="1" dirty="0" smtClean="0">
                <a:solidFill>
                  <a:srgbClr val="FF0000"/>
                </a:solidFill>
              </a:rPr>
              <a:t>Verbal Clues </a:t>
            </a:r>
            <a:r>
              <a:rPr lang="en-GB" b="1" dirty="0" smtClean="0"/>
              <a:t>– </a:t>
            </a:r>
            <a:r>
              <a:rPr lang="en-GB" dirty="0" smtClean="0"/>
              <a:t>Something the library user says to you or someone else that gives and indication that there might be a level of interest in one of the library services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b="1" dirty="0" smtClean="0">
                <a:solidFill>
                  <a:srgbClr val="FF5050"/>
                </a:solidFill>
              </a:rPr>
              <a:t>Visual Clues </a:t>
            </a:r>
            <a:r>
              <a:rPr lang="en-GB" dirty="0" smtClean="0">
                <a:solidFill>
                  <a:srgbClr val="000000"/>
                </a:solidFill>
              </a:rPr>
              <a:t>– Something the library user does that gives you an indication that there might be a level of interest in one of the library services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Open questions </a:t>
            </a:r>
            <a:r>
              <a:rPr lang="en-GB" sz="2400" b="1" dirty="0" smtClean="0">
                <a:solidFill>
                  <a:srgbClr val="4D4D4D"/>
                </a:solidFill>
              </a:rPr>
              <a:t>– </a:t>
            </a:r>
            <a:r>
              <a:rPr lang="en-GB" dirty="0" smtClean="0">
                <a:solidFill>
                  <a:srgbClr val="4D4D4D"/>
                </a:solidFill>
              </a:rPr>
              <a:t>The library user will answer with valuable information. </a:t>
            </a:r>
            <a:r>
              <a:rPr lang="en-GB" dirty="0">
                <a:solidFill>
                  <a:srgbClr val="4D4D4D"/>
                </a:solidFill>
              </a:rPr>
              <a:t> </a:t>
            </a:r>
            <a:r>
              <a:rPr lang="en-GB" dirty="0" smtClean="0">
                <a:solidFill>
                  <a:srgbClr val="4D4D4D"/>
                </a:solidFill>
              </a:rPr>
              <a:t>Open questions start with the following words:   Who, what, where, when and how</a:t>
            </a:r>
          </a:p>
          <a:p>
            <a:endParaRPr lang="en-GB" sz="2400" b="1" dirty="0" smtClean="0">
              <a:solidFill>
                <a:srgbClr val="FF0000"/>
              </a:solidFill>
            </a:endParaRPr>
          </a:p>
          <a:p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Closed questions </a:t>
            </a:r>
            <a:r>
              <a:rPr lang="en-GB" b="1" dirty="0" smtClean="0">
                <a:solidFill>
                  <a:srgbClr val="4D4D4D"/>
                </a:solidFill>
              </a:rPr>
              <a:t>–  </a:t>
            </a:r>
            <a:r>
              <a:rPr lang="en-GB" dirty="0" smtClean="0">
                <a:solidFill>
                  <a:srgbClr val="4D4D4D"/>
                </a:solidFill>
              </a:rPr>
              <a:t>The library user will answer with a short answers which confirms or clarifies something you have asked them </a:t>
            </a:r>
            <a:endParaRPr lang="en-GB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TB Training CoursePresentation Master Logo Background">
  <a:themeElements>
    <a:clrScheme name="Custom 1">
      <a:dk1>
        <a:srgbClr val="4D4D4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TB Training Presentation Fo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BTB Training CoursePresentation Master Logo Background</Template>
  <TotalTime>31977</TotalTime>
  <Words>943</Words>
  <Application>Microsoft Macintosh PowerPoint</Application>
  <PresentationFormat>On-screen Show (4:3)</PresentationFormat>
  <Paragraphs>157</Paragraphs>
  <Slides>20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BTB Training CoursePresentation Master Logo Background</vt:lpstr>
      <vt:lpstr>PowerPoint Presentation</vt:lpstr>
      <vt:lpstr>PowerPoint Presentation</vt:lpstr>
      <vt:lpstr>Action plans </vt:lpstr>
      <vt:lpstr>Activity: Popularity of library services</vt:lpstr>
      <vt:lpstr>Activity: What can we do to raise awareness?</vt:lpstr>
      <vt:lpstr>Activity: Server or Super Server?</vt:lpstr>
      <vt:lpstr>Super Servers ASK</vt:lpstr>
      <vt:lpstr>How its Used</vt:lpstr>
      <vt:lpstr>Abilities – Listen and watch for clues</vt:lpstr>
      <vt:lpstr>ABILITIES - Listen For Verbal Clues To Gain Information</vt:lpstr>
      <vt:lpstr>ABILITIES -  Look For Visual Clues To Gain Information</vt:lpstr>
      <vt:lpstr>SKILLS - Ask Open Questions To Gain Information</vt:lpstr>
      <vt:lpstr>SKILLS Ask Closed Questions To Confirm and Clarify</vt:lpstr>
      <vt:lpstr>Super Server Funnel</vt:lpstr>
      <vt:lpstr>Activity: Introducing library services</vt:lpstr>
      <vt:lpstr>KNOWLEDGE</vt:lpstr>
      <vt:lpstr>Activity: Ability – Library service benefits</vt:lpstr>
      <vt:lpstr>Introducing Services </vt:lpstr>
      <vt:lpstr>Introducing Services To Non Library Users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Barry</dc:creator>
  <cp:lastModifiedBy>Christine Knott</cp:lastModifiedBy>
  <cp:revision>236</cp:revision>
  <dcterms:created xsi:type="dcterms:W3CDTF">2013-11-09T10:11:18Z</dcterms:created>
  <dcterms:modified xsi:type="dcterms:W3CDTF">2015-01-08T16:54:07Z</dcterms:modified>
</cp:coreProperties>
</file>